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2"/>
  </p:handoutMasterIdLst>
  <p:sldIdLst>
    <p:sldId id="261" r:id="rId2"/>
    <p:sldId id="258" r:id="rId3"/>
    <p:sldId id="263" r:id="rId4"/>
    <p:sldId id="264" r:id="rId5"/>
    <p:sldId id="274" r:id="rId6"/>
    <p:sldId id="287" r:id="rId7"/>
    <p:sldId id="288" r:id="rId8"/>
    <p:sldId id="289" r:id="rId9"/>
    <p:sldId id="290" r:id="rId10"/>
    <p:sldId id="286" r:id="rId11"/>
  </p:sldIdLst>
  <p:sldSz cx="9144000" cy="6858000" type="screen4x3"/>
  <p:notesSz cx="6858000" cy="9144000"/>
  <p:embeddedFontLst>
    <p:embeddedFont>
      <p:font typeface="Sassoon Infant Rg" panose="02000503030000020003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Sassoon Infant Md" panose="02000603050000020003" charset="0"/>
      <p:regular r:id="rId19"/>
    </p:embeddedFont>
    <p:embeddedFont>
      <p:font typeface="BPreplay" panose="0200050300000002000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5ACDB"/>
    <a:srgbClr val="E6C13A"/>
    <a:srgbClr val="FFCC00"/>
    <a:srgbClr val="14314B"/>
    <a:srgbClr val="1E4B68"/>
    <a:srgbClr val="9A342A"/>
    <a:srgbClr val="9F3E34"/>
    <a:srgbClr val="B9CA75"/>
    <a:srgbClr val="A7D9E6"/>
    <a:srgbClr val="A2B3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1248" y="72"/>
      </p:cViewPr>
      <p:guideLst>
        <p:guide orient="horz" pos="2160"/>
        <p:guide pos="2880"/>
        <p:guide pos="317"/>
        <p:guide orient="horz" pos="3974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5"/>
            <a:ext cx="8220075" cy="1266826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1800225"/>
            <a:ext cx="8220075" cy="459581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hyperlink" Target="https://www.youtube.com/watch?v=LMFAOLKaYd0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bc.co.uk/bitesize/clips/zcntsbk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BPreplay" panose="02000503000000020004" pitchFamily="50" charset="0"/>
              </a:rPr>
              <a:t>Science</a:t>
            </a:r>
            <a:r>
              <a:rPr lang="en-GB" sz="800" dirty="0">
                <a:solidFill>
                  <a:schemeClr val="bg1"/>
                </a:solidFill>
                <a:latin typeface="BPreplay" panose="02000503000000020004" pitchFamily="50" charset="0"/>
              </a:rPr>
              <a:t> | Year 3 | Forces and Magnets | Scrapyard Challenge | Lesson 3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Forces and Magnets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Science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altLang="en-US" dirty="0"/>
              <a:t>I can sort magnetic and non-magnetic materials.</a:t>
            </a:r>
            <a:endParaRPr lang="en-US" altLang="en-US" dirty="0">
              <a:latin typeface="BPreplay" panose="02000503000000020004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dirty="0"/>
              <a:t>I can explain that magnets produce a force that attracts some materials.</a:t>
            </a:r>
          </a:p>
          <a:p>
            <a:r>
              <a:rPr lang="en-GB" altLang="en-US" dirty="0"/>
              <a:t>I can use a magnet to separate items that are magnetic and non-magnetic.</a:t>
            </a:r>
          </a:p>
          <a:p>
            <a:r>
              <a:rPr lang="en-GB" altLang="en-US" dirty="0"/>
              <a:t>I can name some magnetic materials and some non-magnetic materials.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28368"/>
            <a:ext cx="8220075" cy="1047632"/>
          </a:xfrm>
        </p:spPr>
        <p:txBody>
          <a:bodyPr>
            <a:noAutofit/>
          </a:bodyPr>
          <a:lstStyle/>
          <a:p>
            <a:pPr algn="ctr"/>
            <a:r>
              <a:rPr lang="en-GB" altLang="en-US" dirty="0"/>
              <a:t>Who Is Right?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755650" y="1476001"/>
            <a:ext cx="7632699" cy="1201296"/>
          </a:xfrm>
          <a:prstGeom prst="rect">
            <a:avLst/>
          </a:prstGeom>
          <a:solidFill>
            <a:srgbClr val="55ACDB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755650" y="1476000"/>
            <a:ext cx="7632700" cy="120129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These children are using a magnet to pick up different objects.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They are talking about what magnets are and how they work.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+mj-lt"/>
              </a:rPr>
              <a:t>Which child's ideas do you agree with?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461" y="3839540"/>
            <a:ext cx="3513438" cy="2253285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503238" y="3130377"/>
            <a:ext cx="2318223" cy="2010033"/>
          </a:xfrm>
          <a:prstGeom prst="wedgeRoundRectCallout">
            <a:avLst>
              <a:gd name="adj1" fmla="val 64848"/>
              <a:gd name="adj2" fmla="val 21516"/>
              <a:gd name="adj3" fmla="val 16667"/>
            </a:avLst>
          </a:prstGeom>
          <a:solidFill>
            <a:srgbClr val="E6C13A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I think the magnet is sticky. It has some special glue on it to make things stick to it. This is how we can pick things up using the magnet.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3492844" y="2934173"/>
            <a:ext cx="2631990" cy="905367"/>
          </a:xfrm>
          <a:prstGeom prst="wedgeRoundRectCallout">
            <a:avLst>
              <a:gd name="adj1" fmla="val 11953"/>
              <a:gd name="adj2" fmla="val 96127"/>
              <a:gd name="adj3" fmla="val 16667"/>
            </a:avLst>
          </a:prstGeom>
          <a:solidFill>
            <a:srgbClr val="E6C13A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I think the magnet produces a force to pull the different objects onto it.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6334899" y="3724929"/>
            <a:ext cx="2305864" cy="1272746"/>
          </a:xfrm>
          <a:prstGeom prst="wedgeRoundRectCallout">
            <a:avLst>
              <a:gd name="adj1" fmla="val -63742"/>
              <a:gd name="adj2" fmla="val 21409"/>
              <a:gd name="adj3" fmla="val 16667"/>
            </a:avLst>
          </a:prstGeom>
          <a:solidFill>
            <a:srgbClr val="E6C13A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I think magnets are special objects that connect to any other object. </a:t>
            </a:r>
          </a:p>
        </p:txBody>
      </p:sp>
      <p:pic>
        <p:nvPicPr>
          <p:cNvPr id="15" name="Talking Partner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28368"/>
            <a:ext cx="8220075" cy="1047632"/>
          </a:xfrm>
        </p:spPr>
        <p:txBody>
          <a:bodyPr>
            <a:noAutofit/>
          </a:bodyPr>
          <a:lstStyle/>
          <a:p>
            <a:pPr algn="ctr"/>
            <a:r>
              <a:rPr lang="en-GB" altLang="en-US" dirty="0"/>
              <a:t>What Is a Magnet?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5025080" y="1476000"/>
            <a:ext cx="3356298" cy="3531126"/>
          </a:xfrm>
          <a:prstGeom prst="rect">
            <a:avLst/>
          </a:prstGeom>
          <a:solidFill>
            <a:srgbClr val="E6C13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5025080" y="1476000"/>
            <a:ext cx="3363267" cy="35311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 magnet is a special type of object. It produces an area of magnetic force around itself, called a </a:t>
            </a:r>
            <a:r>
              <a:rPr lang="en-GB" dirty="0">
                <a:solidFill>
                  <a:schemeClr val="tx1"/>
                </a:solidFill>
                <a:latin typeface="+mj-lt"/>
              </a:rPr>
              <a:t>magnetic field.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If certain materials enter this magnetic field, they will be attracted to the magnet. This will cause the materials to be pulled towards the magnet.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295" y="1691663"/>
            <a:ext cx="4005434" cy="315361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55650" y="5222789"/>
            <a:ext cx="7632699" cy="870036"/>
          </a:xfrm>
          <a:prstGeom prst="rect">
            <a:avLst/>
          </a:prstGeom>
          <a:solidFill>
            <a:srgbClr val="55ACDB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755650" y="5222789"/>
            <a:ext cx="7632698" cy="86044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+mj-lt"/>
              </a:rPr>
              <a:t>Try it! </a:t>
            </a:r>
            <a:r>
              <a:rPr lang="en-GB" dirty="0">
                <a:solidFill>
                  <a:schemeClr val="tx1"/>
                </a:solidFill>
              </a:rPr>
              <a:t>Move a magnet slowly towards a steel paper clip. As the paper clip enters the magnetic field around the magnet, it will 'jump' towards the magnet.</a:t>
            </a:r>
          </a:p>
        </p:txBody>
      </p:sp>
    </p:spTree>
    <p:extLst>
      <p:ext uri="{BB962C8B-B14F-4D97-AF65-F5344CB8AC3E}">
        <p14:creationId xmlns:p14="http://schemas.microsoft.com/office/powerpoint/2010/main" val="2431734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5251508" y="2441195"/>
            <a:ext cx="3136842" cy="1946247"/>
          </a:xfrm>
          <a:prstGeom prst="rect">
            <a:avLst/>
          </a:prstGeom>
          <a:solidFill>
            <a:srgbClr val="E6C13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28368"/>
            <a:ext cx="8220075" cy="1047632"/>
          </a:xfrm>
        </p:spPr>
        <p:txBody>
          <a:bodyPr>
            <a:noAutofit/>
          </a:bodyPr>
          <a:lstStyle/>
          <a:p>
            <a:pPr algn="ctr"/>
            <a:r>
              <a:rPr lang="en-GB" altLang="en-US" dirty="0"/>
              <a:t>Seeing the Magnetic Field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755650" y="1476000"/>
            <a:ext cx="7625728" cy="797417"/>
          </a:xfrm>
          <a:prstGeom prst="rect">
            <a:avLst/>
          </a:prstGeom>
          <a:solidFill>
            <a:srgbClr val="E6C13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755650" y="1476000"/>
            <a:ext cx="7632698" cy="79741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 magnetic field is the area around a magnet that produces a pulling force on certain materials. The magnetic field is invisible, so we can't see it.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1" y="2441196"/>
            <a:ext cx="4319688" cy="3651629"/>
          </a:xfrm>
          <a:prstGeom prst="rect">
            <a:avLst/>
          </a:prstGeom>
          <a:solidFill>
            <a:srgbClr val="55ACDB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755650" y="2441197"/>
            <a:ext cx="4391316" cy="365162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Try this activity to detect where a magnet's magnetic field is, and what shape it is: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Place a bar magnet in the centre of a tray, and place a piece of paper on top of the magnet.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Sprinkle a few iron filings onto the paper from a few centimetres above it.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Keep sprinkling small amounts of iron filings onto the paper until you can see the lines of the magnetic field.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103" y="2540410"/>
            <a:ext cx="2910705" cy="1721197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5251508" y="4869618"/>
            <a:ext cx="3136842" cy="79741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+mj-lt"/>
              </a:rPr>
              <a:t>If you are at home, </a:t>
            </a:r>
            <a:r>
              <a:rPr lang="en-GB" dirty="0">
                <a:solidFill>
                  <a:schemeClr val="tx1"/>
                </a:solidFill>
                <a:latin typeface="+mj-lt"/>
              </a:rPr>
              <a:t>watch this video </a:t>
            </a:r>
            <a:r>
              <a:rPr lang="en-GB" dirty="0">
                <a:solidFill>
                  <a:schemeClr val="tx1"/>
                </a:solidFill>
                <a:latin typeface="+mj-lt"/>
                <a:hlinkClick r:id="rId4"/>
              </a:rPr>
              <a:t>https://</a:t>
            </a:r>
            <a:r>
              <a:rPr lang="en-GB" dirty="0" smtClean="0">
                <a:solidFill>
                  <a:schemeClr val="tx1"/>
                </a:solidFill>
                <a:latin typeface="+mj-lt"/>
                <a:hlinkClick r:id="rId4"/>
              </a:rPr>
              <a:t>www.youtube.com/watch?v=LMFAOLKaYd0</a:t>
            </a:r>
            <a:r>
              <a:rPr lang="en-GB" dirty="0" smtClean="0">
                <a:solidFill>
                  <a:schemeClr val="tx1"/>
                </a:solidFill>
                <a:latin typeface="+mj-lt"/>
              </a:rPr>
              <a:t> </a:t>
            </a:r>
            <a:endParaRPr lang="en-GB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5" name="Pair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081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A picture containing text, transport, yellow, power shovel&#10;&#10;Description automatically generated">
            <a:extLst>
              <a:ext uri="{FF2B5EF4-FFF2-40B4-BE49-F238E27FC236}">
                <a16:creationId xmlns:a16="http://schemas.microsoft.com/office/drawing/2014/main" xmlns="" id="{CF9E196E-B188-4CAD-903A-F2665C2CA9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77" t="4786" r="28975" b="7195"/>
          <a:stretch/>
        </p:blipFill>
        <p:spPr>
          <a:xfrm>
            <a:off x="755651" y="1476000"/>
            <a:ext cx="3816350" cy="4616826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28368"/>
            <a:ext cx="8220075" cy="1047632"/>
          </a:xfrm>
        </p:spPr>
        <p:txBody>
          <a:bodyPr>
            <a:noAutofit/>
          </a:bodyPr>
          <a:lstStyle/>
          <a:p>
            <a:pPr algn="ctr"/>
            <a:r>
              <a:rPr lang="en-GB" altLang="en-US" dirty="0"/>
              <a:t>Magnets at the Scrapyard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4699254" y="1476000"/>
            <a:ext cx="3682123" cy="4616825"/>
          </a:xfrm>
          <a:prstGeom prst="rect">
            <a:avLst/>
          </a:prstGeom>
          <a:solidFill>
            <a:srgbClr val="E6C13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4706223" y="1476000"/>
            <a:ext cx="3682123" cy="44130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At a scrapyard, metals can be separated by using magnets. The metal materials travel along a conveyor belt and are separated by a giant turning magnet. The picture shows another magnet you might see at a scrapyard. There is a huge plate magnet at the base of the crane. Metals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that are magnetic are pulled towards this powerful magnet. Non-magnetic metals are not. </a:t>
            </a:r>
            <a:endParaRPr lang="en-GB" dirty="0" smtClean="0">
              <a:solidFill>
                <a:schemeClr val="tx1"/>
              </a:solidFill>
            </a:endParaRPr>
          </a:p>
          <a:p>
            <a:pPr algn="ctr"/>
            <a:r>
              <a:rPr lang="en-GB" dirty="0" smtClean="0">
                <a:solidFill>
                  <a:schemeClr val="tx1"/>
                </a:solidFill>
              </a:rPr>
              <a:t>Watch this clip to see a scrapyard </a:t>
            </a:r>
            <a:r>
              <a:rPr lang="en-GB" dirty="0">
                <a:solidFill>
                  <a:schemeClr val="tx1"/>
                </a:solidFill>
              </a:rPr>
              <a:t>in action! </a:t>
            </a:r>
            <a:r>
              <a:rPr lang="en-GB" dirty="0">
                <a:solidFill>
                  <a:schemeClr val="tx1"/>
                </a:solidFill>
                <a:hlinkClick r:id="rId4"/>
              </a:rPr>
              <a:t>https://</a:t>
            </a:r>
            <a:r>
              <a:rPr lang="en-GB" dirty="0" smtClean="0">
                <a:solidFill>
                  <a:schemeClr val="tx1"/>
                </a:solidFill>
                <a:hlinkClick r:id="rId4"/>
              </a:rPr>
              <a:t>www.bbc.co.uk/bitesize/clips/zcntsbk</a:t>
            </a:r>
            <a:r>
              <a:rPr lang="en-GB" dirty="0" smtClean="0">
                <a:solidFill>
                  <a:schemeClr val="tx1"/>
                </a:solidFill>
              </a:rPr>
              <a:t> 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92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4753232" y="1476001"/>
            <a:ext cx="3638234" cy="4616824"/>
          </a:xfrm>
          <a:prstGeom prst="rect">
            <a:avLst/>
          </a:prstGeom>
          <a:solidFill>
            <a:srgbClr val="55ACDB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28368"/>
            <a:ext cx="8220075" cy="1047632"/>
          </a:xfrm>
        </p:spPr>
        <p:txBody>
          <a:bodyPr>
            <a:noAutofit/>
          </a:bodyPr>
          <a:lstStyle/>
          <a:p>
            <a:pPr algn="ctr"/>
            <a:r>
              <a:rPr lang="en-GB" altLang="en-US" dirty="0"/>
              <a:t>Magnets at the Scrapyard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755650" y="1476000"/>
            <a:ext cx="3816350" cy="4616824"/>
          </a:xfrm>
          <a:prstGeom prst="rect">
            <a:avLst/>
          </a:prstGeom>
          <a:solidFill>
            <a:srgbClr val="E6C13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755651" y="1475999"/>
            <a:ext cx="3974282" cy="46168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The magnets in the scrapyard sorted the </a:t>
            </a:r>
            <a:r>
              <a:rPr lang="en-GB" dirty="0">
                <a:solidFill>
                  <a:schemeClr val="tx1"/>
                </a:solidFill>
                <a:latin typeface="+mj-lt"/>
              </a:rPr>
              <a:t>magnetic</a:t>
            </a:r>
            <a:r>
              <a:rPr lang="en-GB" dirty="0">
                <a:solidFill>
                  <a:schemeClr val="tx1"/>
                </a:solidFill>
              </a:rPr>
              <a:t> materials from the </a:t>
            </a:r>
            <a:r>
              <a:rPr lang="en-GB" dirty="0">
                <a:solidFill>
                  <a:schemeClr val="tx1"/>
                </a:solidFill>
                <a:latin typeface="+mj-lt"/>
              </a:rPr>
              <a:t>non-magnetic</a:t>
            </a:r>
            <a:r>
              <a:rPr lang="en-GB" dirty="0">
                <a:solidFill>
                  <a:schemeClr val="tx1"/>
                </a:solidFill>
              </a:rPr>
              <a:t> materials.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Magnetic materials are attracted to magnets. This means the material will be pulled towards a magnet.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Non-magnetic materials are not attracted to magnets. This means the material will not be pulled towards a magnet.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  <a:latin typeface="+mj-lt"/>
              </a:rPr>
              <a:t>But which materials are magnetic and which ones aren't?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6517" y="1718330"/>
            <a:ext cx="1079157" cy="7568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95842">
            <a:off x="6846268" y="1684049"/>
            <a:ext cx="1225961" cy="89740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7635" y="2911342"/>
            <a:ext cx="1201926" cy="13309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8487">
            <a:off x="6923396" y="3464341"/>
            <a:ext cx="1130526" cy="5526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44983">
            <a:off x="5147517" y="4743680"/>
            <a:ext cx="977157" cy="11667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4262" y="4991169"/>
            <a:ext cx="1448793" cy="806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215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0" y="1476000"/>
            <a:ext cx="4368830" cy="4616825"/>
          </a:xfrm>
          <a:prstGeom prst="rect">
            <a:avLst/>
          </a:prstGeom>
          <a:solidFill>
            <a:srgbClr val="55ACDB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28368"/>
            <a:ext cx="8220075" cy="1047632"/>
          </a:xfrm>
        </p:spPr>
        <p:txBody>
          <a:bodyPr>
            <a:noAutofit/>
          </a:bodyPr>
          <a:lstStyle/>
          <a:p>
            <a:pPr algn="ctr"/>
            <a:r>
              <a:rPr lang="en-GB" altLang="en-US" dirty="0"/>
              <a:t>Magnetic Materials</a:t>
            </a:r>
            <a:endParaRPr lang="en-GB" dirty="0"/>
          </a:p>
        </p:txBody>
      </p:sp>
      <p:sp>
        <p:nvSpPr>
          <p:cNvPr id="12" name="Rounded Rectangle 11"/>
          <p:cNvSpPr/>
          <p:nvPr/>
        </p:nvSpPr>
        <p:spPr>
          <a:xfrm>
            <a:off x="755650" y="1476000"/>
            <a:ext cx="4332208" cy="46168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Imagine that you are in charge of a scrapyard like the one in the clip you have just watched. You have a big jumble of materials to sort out, and you need to separate the </a:t>
            </a:r>
            <a:r>
              <a:rPr lang="en-GB" dirty="0">
                <a:solidFill>
                  <a:schemeClr val="tx1"/>
                </a:solidFill>
                <a:latin typeface="+mj-lt"/>
              </a:rPr>
              <a:t>magnetic</a:t>
            </a:r>
            <a:r>
              <a:rPr lang="en-GB" dirty="0">
                <a:solidFill>
                  <a:schemeClr val="tx1"/>
                </a:solidFill>
              </a:rPr>
              <a:t> materials from the </a:t>
            </a:r>
            <a:r>
              <a:rPr lang="en-GB" dirty="0">
                <a:solidFill>
                  <a:schemeClr val="tx1"/>
                </a:solidFill>
                <a:latin typeface="+mj-lt"/>
              </a:rPr>
              <a:t>non-magnetic</a:t>
            </a:r>
            <a:r>
              <a:rPr lang="en-GB" dirty="0">
                <a:solidFill>
                  <a:schemeClr val="tx1"/>
                </a:solidFill>
              </a:rPr>
              <a:t> materials.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Use a magnet to attract materials, and remove them from the pile.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Any materials that are left in the pile are non-magnetic.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Record your findings on your </a:t>
            </a:r>
            <a:r>
              <a:rPr lang="en-GB" dirty="0">
                <a:solidFill>
                  <a:schemeClr val="tx1"/>
                </a:solidFill>
                <a:latin typeface="+mj-lt"/>
              </a:rPr>
              <a:t>Magnetic Materials Activity Sheet.</a:t>
            </a:r>
          </a:p>
        </p:txBody>
      </p:sp>
      <p:sp>
        <p:nvSpPr>
          <p:cNvPr id="9" name="Rectangle 8"/>
          <p:cNvSpPr/>
          <p:nvPr/>
        </p:nvSpPr>
        <p:spPr>
          <a:xfrm>
            <a:off x="5296930" y="1476001"/>
            <a:ext cx="3091420" cy="4616824"/>
          </a:xfrm>
          <a:prstGeom prst="rect">
            <a:avLst/>
          </a:prstGeom>
          <a:solidFill>
            <a:srgbClr val="E6C13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6003" y="1893717"/>
            <a:ext cx="2673274" cy="378138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Group Work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228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40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1504</TotalTime>
  <Words>587</Words>
  <Application>Microsoft Office PowerPoint</Application>
  <PresentationFormat>On-screen Show (4:3)</PresentationFormat>
  <Paragraphs>50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Sassoon Infant Rg</vt:lpstr>
      <vt:lpstr>Calibri</vt:lpstr>
      <vt:lpstr>Sassoon Infant Md</vt:lpstr>
      <vt:lpstr>BPreplay</vt:lpstr>
      <vt:lpstr>Arial</vt:lpstr>
      <vt:lpstr>Office Theme</vt:lpstr>
      <vt:lpstr>Science</vt:lpstr>
      <vt:lpstr>PowerPoint Presentation</vt:lpstr>
      <vt:lpstr>PowerPoint Presentation</vt:lpstr>
      <vt:lpstr>Who Is Right?</vt:lpstr>
      <vt:lpstr>What Is a Magnet?</vt:lpstr>
      <vt:lpstr>Seeing the Magnetic Field</vt:lpstr>
      <vt:lpstr>Magnets at the Scrapyard</vt:lpstr>
      <vt:lpstr>Magnets at the Scrapyard</vt:lpstr>
      <vt:lpstr>Magnetic Materials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felicity back</cp:lastModifiedBy>
  <cp:revision>107</cp:revision>
  <dcterms:created xsi:type="dcterms:W3CDTF">2014-10-01T16:09:27Z</dcterms:created>
  <dcterms:modified xsi:type="dcterms:W3CDTF">2022-01-23T17:22:56Z</dcterms:modified>
</cp:coreProperties>
</file>