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7" d="100"/>
          <a:sy n="97" d="100"/>
        </p:scale>
        <p:origin x="138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174D6D-244A-4146-AC2A-FDC91407FB6A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D0696186-ED82-4819-9448-73C518DAC5DF}">
      <dgm:prSet phldrT="[Text]" custT="1"/>
      <dgm:spPr>
        <a:solidFill>
          <a:srgbClr val="0070C0"/>
        </a:solidFill>
        <a:ln>
          <a:solidFill>
            <a:srgbClr val="002060"/>
          </a:solidFill>
        </a:ln>
      </dgm:spPr>
      <dgm:t>
        <a:bodyPr/>
        <a:lstStyle/>
        <a:p>
          <a:r>
            <a:rPr lang="en-GB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WALT…</a:t>
          </a:r>
          <a:endParaRPr lang="en-GB" sz="20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75DDB4CD-D9C6-4D9B-A577-F2B3365A06BE}" type="parTrans" cxnId="{44AF1C85-6F23-4280-9965-D5CED9F31400}">
      <dgm:prSet/>
      <dgm:spPr/>
      <dgm:t>
        <a:bodyPr/>
        <a:lstStyle/>
        <a:p>
          <a:endParaRPr lang="en-GB" sz="1600"/>
        </a:p>
      </dgm:t>
    </dgm:pt>
    <dgm:pt modelId="{E9E71A21-8266-4908-A6F7-E1598148F58F}" type="sibTrans" cxnId="{44AF1C85-6F23-4280-9965-D5CED9F31400}">
      <dgm:prSet/>
      <dgm:spPr/>
      <dgm:t>
        <a:bodyPr/>
        <a:lstStyle/>
        <a:p>
          <a:endParaRPr lang="en-GB" sz="1600"/>
        </a:p>
      </dgm:t>
    </dgm:pt>
    <dgm:pt modelId="{E4CDCC77-407E-47DE-9E95-3692C3CA0443}">
      <dgm:prSet phldrT="[Text]" custT="1"/>
      <dgm:spPr>
        <a:ln>
          <a:solidFill>
            <a:srgbClr val="002060"/>
          </a:solidFill>
        </a:ln>
      </dgm:spPr>
      <dgm:t>
        <a:bodyPr/>
        <a:lstStyle/>
        <a:p>
          <a:r>
            <a:rPr lang="en-GB" sz="24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Comparing and ordering fractions (different denominators)</a:t>
          </a:r>
          <a:endParaRPr lang="en-GB" sz="24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6C6BEE6D-6BB3-4ECB-9BF9-08F00517690D}" type="parTrans" cxnId="{83166CDF-D854-46EE-909E-9BBF9BD7BD79}">
      <dgm:prSet/>
      <dgm:spPr/>
      <dgm:t>
        <a:bodyPr/>
        <a:lstStyle/>
        <a:p>
          <a:endParaRPr lang="en-GB" sz="1600"/>
        </a:p>
      </dgm:t>
    </dgm:pt>
    <dgm:pt modelId="{F4B7385F-211A-4EA9-9903-2A20083CD287}" type="sibTrans" cxnId="{83166CDF-D854-46EE-909E-9BBF9BD7BD79}">
      <dgm:prSet/>
      <dgm:spPr/>
      <dgm:t>
        <a:bodyPr/>
        <a:lstStyle/>
        <a:p>
          <a:endParaRPr lang="en-GB" sz="1600"/>
        </a:p>
      </dgm:t>
    </dgm:pt>
    <dgm:pt modelId="{6C871910-1D8E-4CB0-ADA9-D61C9CD119DA}" type="pres">
      <dgm:prSet presAssocID="{EE174D6D-244A-4146-AC2A-FDC91407FB6A}" presName="linearFlow" presStyleCnt="0">
        <dgm:presLayoutVars>
          <dgm:dir/>
          <dgm:animLvl val="lvl"/>
          <dgm:resizeHandles val="exact"/>
        </dgm:presLayoutVars>
      </dgm:prSet>
      <dgm:spPr/>
    </dgm:pt>
    <dgm:pt modelId="{9BF5E824-1F3F-43D5-B640-5A101BD9E919}" type="pres">
      <dgm:prSet presAssocID="{D0696186-ED82-4819-9448-73C518DAC5DF}" presName="composite" presStyleCnt="0"/>
      <dgm:spPr/>
    </dgm:pt>
    <dgm:pt modelId="{42DB2165-CCD7-4408-B02F-718DF7889593}" type="pres">
      <dgm:prSet presAssocID="{D0696186-ED82-4819-9448-73C518DAC5DF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927B21DF-E2BF-4857-B73A-80E589946E0E}" type="pres">
      <dgm:prSet presAssocID="{D0696186-ED82-4819-9448-73C518DAC5DF}" presName="descendantText" presStyleLbl="alignAcc1" presStyleIdx="0" presStyleCnt="1" custScaleY="100000">
        <dgm:presLayoutVars>
          <dgm:bulletEnabled val="1"/>
        </dgm:presLayoutVars>
      </dgm:prSet>
      <dgm:spPr/>
    </dgm:pt>
  </dgm:ptLst>
  <dgm:cxnLst>
    <dgm:cxn modelId="{34196863-3B19-4D80-A6AD-C8825B48006C}" type="presOf" srcId="{E4CDCC77-407E-47DE-9E95-3692C3CA0443}" destId="{927B21DF-E2BF-4857-B73A-80E589946E0E}" srcOrd="0" destOrd="0" presId="urn:microsoft.com/office/officeart/2005/8/layout/chevron2"/>
    <dgm:cxn modelId="{396EA863-3D98-45FB-9421-3D6FEC59D542}" type="presOf" srcId="{D0696186-ED82-4819-9448-73C518DAC5DF}" destId="{42DB2165-CCD7-4408-B02F-718DF7889593}" srcOrd="0" destOrd="0" presId="urn:microsoft.com/office/officeart/2005/8/layout/chevron2"/>
    <dgm:cxn modelId="{44AF1C85-6F23-4280-9965-D5CED9F31400}" srcId="{EE174D6D-244A-4146-AC2A-FDC91407FB6A}" destId="{D0696186-ED82-4819-9448-73C518DAC5DF}" srcOrd="0" destOrd="0" parTransId="{75DDB4CD-D9C6-4D9B-A577-F2B3365A06BE}" sibTransId="{E9E71A21-8266-4908-A6F7-E1598148F58F}"/>
    <dgm:cxn modelId="{EDE6DDB5-04AA-4A6E-850A-8B50A4C51572}" type="presOf" srcId="{EE174D6D-244A-4146-AC2A-FDC91407FB6A}" destId="{6C871910-1D8E-4CB0-ADA9-D61C9CD119DA}" srcOrd="0" destOrd="0" presId="urn:microsoft.com/office/officeart/2005/8/layout/chevron2"/>
    <dgm:cxn modelId="{83166CDF-D854-46EE-909E-9BBF9BD7BD79}" srcId="{D0696186-ED82-4819-9448-73C518DAC5DF}" destId="{E4CDCC77-407E-47DE-9E95-3692C3CA0443}" srcOrd="0" destOrd="0" parTransId="{6C6BEE6D-6BB3-4ECB-9BF9-08F00517690D}" sibTransId="{F4B7385F-211A-4EA9-9903-2A20083CD287}"/>
    <dgm:cxn modelId="{3E1B8305-F75F-4CD9-A274-88939DCB5FEE}" type="presParOf" srcId="{6C871910-1D8E-4CB0-ADA9-D61C9CD119DA}" destId="{9BF5E824-1F3F-43D5-B640-5A101BD9E919}" srcOrd="0" destOrd="0" presId="urn:microsoft.com/office/officeart/2005/8/layout/chevron2"/>
    <dgm:cxn modelId="{5145189B-43DE-4BAE-8EDF-190F91E33D64}" type="presParOf" srcId="{9BF5E824-1F3F-43D5-B640-5A101BD9E919}" destId="{42DB2165-CCD7-4408-B02F-718DF7889593}" srcOrd="0" destOrd="0" presId="urn:microsoft.com/office/officeart/2005/8/layout/chevron2"/>
    <dgm:cxn modelId="{B3892B24-F817-4FA2-8F86-89EB89469678}" type="presParOf" srcId="{9BF5E824-1F3F-43D5-B640-5A101BD9E919}" destId="{927B21DF-E2BF-4857-B73A-80E589946E0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DB2165-CCD7-4408-B02F-718DF7889593}">
      <dsp:nvSpPr>
        <dsp:cNvPr id="0" name=""/>
        <dsp:cNvSpPr/>
      </dsp:nvSpPr>
      <dsp:spPr>
        <a:xfrm rot="5400000">
          <a:off x="-302433" y="302433"/>
          <a:ext cx="2016223" cy="1411356"/>
        </a:xfrm>
        <a:prstGeom prst="chevron">
          <a:avLst/>
        </a:prstGeom>
        <a:solidFill>
          <a:srgbClr val="0070C0"/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WALT…</a:t>
          </a:r>
          <a:endParaRPr lang="en-GB" sz="20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1" y="705677"/>
        <a:ext cx="1411356" cy="604867"/>
      </dsp:txXfrm>
    </dsp:sp>
    <dsp:sp modelId="{927B21DF-E2BF-4857-B73A-80E589946E0E}">
      <dsp:nvSpPr>
        <dsp:cNvPr id="0" name=""/>
        <dsp:cNvSpPr/>
      </dsp:nvSpPr>
      <dsp:spPr>
        <a:xfrm rot="5400000">
          <a:off x="5609663" y="-4198306"/>
          <a:ext cx="1310544" cy="97071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206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baseline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Comparing and ordering fractions (different denominators)</a:t>
          </a:r>
          <a:endParaRPr lang="en-GB" sz="24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 rot="-5400000">
        <a:off x="1411357" y="63975"/>
        <a:ext cx="9643183" cy="11825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0DE1B-4C06-4229-ABEB-3B7E81433CC8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29DED-4BE5-4294-BB8A-E61638880D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29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905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773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259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967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774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4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130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961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93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1353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951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7155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972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6815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9545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4297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085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114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713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365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498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102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06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274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227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89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956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400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72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B7800-4AAF-4DB8-998B-B684C21BB81F}" type="datetimeFigureOut">
              <a:rPr lang="en-GB" smtClean="0"/>
              <a:t>17/02/2022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2D851-0025-4AE9-9883-33DB2488E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283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4.png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Content Placeholder 3"/>
          <p:cNvGraphicFramePr>
            <a:graphicFrameLocks/>
          </p:cNvGraphicFramePr>
          <p:nvPr>
            <p:extLst/>
          </p:nvPr>
        </p:nvGraphicFramePr>
        <p:xfrm>
          <a:off x="149706" y="432162"/>
          <a:ext cx="11118515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3" name="Group 20"/>
          <p:cNvGrpSpPr>
            <a:grpSpLocks/>
          </p:cNvGrpSpPr>
          <p:nvPr/>
        </p:nvGrpSpPr>
        <p:grpSpPr bwMode="auto">
          <a:xfrm>
            <a:off x="11261269" y="0"/>
            <a:ext cx="930731" cy="1334582"/>
            <a:chOff x="249" y="2205"/>
            <a:chExt cx="1044" cy="1497"/>
          </a:xfrm>
          <a:solidFill>
            <a:schemeClr val="bg1"/>
          </a:solidFill>
        </p:grpSpPr>
        <p:grpSp>
          <p:nvGrpSpPr>
            <p:cNvPr id="24" name="Group 38"/>
            <p:cNvGrpSpPr>
              <a:grpSpLocks/>
            </p:cNvGrpSpPr>
            <p:nvPr/>
          </p:nvGrpSpPr>
          <p:grpSpPr bwMode="auto">
            <a:xfrm>
              <a:off x="249" y="2205"/>
              <a:ext cx="1044" cy="1497"/>
              <a:chOff x="4558" y="618"/>
              <a:chExt cx="1044" cy="1497"/>
            </a:xfrm>
            <a:grpFill/>
          </p:grpSpPr>
          <p:pic>
            <p:nvPicPr>
              <p:cNvPr id="26" name="Picture 25" descr="grade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58" y="663"/>
                <a:ext cx="1044" cy="86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7" name="Rectangle 26"/>
              <p:cNvSpPr>
                <a:spLocks noChangeArrowheads="1"/>
              </p:cNvSpPr>
              <p:nvPr/>
            </p:nvSpPr>
            <p:spPr bwMode="auto">
              <a:xfrm>
                <a:off x="4558" y="618"/>
                <a:ext cx="1044" cy="1497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28" name="Text Box 35"/>
              <p:cNvSpPr txBox="1">
                <a:spLocks noChangeArrowheads="1"/>
              </p:cNvSpPr>
              <p:nvPr/>
            </p:nvSpPr>
            <p:spPr bwMode="auto">
              <a:xfrm>
                <a:off x="4649" y="1386"/>
                <a:ext cx="898" cy="65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GB" sz="800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Where are we in our learning  journey?</a:t>
                </a:r>
              </a:p>
            </p:txBody>
          </p:sp>
        </p:grpSp>
        <p:pic>
          <p:nvPicPr>
            <p:cNvPr id="25" name="Picture 19" descr="journey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2250"/>
              <a:ext cx="898" cy="76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912012" y="2392043"/>
                <a:ext cx="5795890" cy="2830262"/>
              </a:xfrm>
              <a:prstGeom prst="rect">
                <a:avLst/>
              </a:prstGeom>
              <a:ln cap="rnd">
                <a:solidFill>
                  <a:srgbClr val="002060"/>
                </a:solidFill>
              </a:ln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000" u="sng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Learning Outcomes</a:t>
                </a:r>
                <a:r>
                  <a:rPr lang="en-GB" sz="2000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:</a:t>
                </a:r>
              </a:p>
              <a:p>
                <a:endParaRPr lang="en-GB" sz="20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  <a:p>
                <a:r>
                  <a:rPr lang="en-GB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Which is the bigger fraction?</a:t>
                </a:r>
              </a:p>
              <a:p>
                <a:endParaRPr lang="en-GB" sz="9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  <a:cs typeface="Verdana" panose="020B0604030504040204" pitchFamily="34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  <a:cs typeface="Verdana" panose="020B0604030504040204" pitchFamily="34" charset="0"/>
                          </a:rPr>
                          <m:t>5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  <a:cs typeface="Verdana" panose="020B0604030504040204" pitchFamily="34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 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  <a:cs typeface="Verdana" panose="020B0604030504040204" pitchFamily="34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  <a:cs typeface="Verdana" panose="020B0604030504040204" pitchFamily="34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Verdana" panose="020B0604030504040204" pitchFamily="34" charset="0"/>
                            <a:cs typeface="Verdana" panose="020B060403050404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  <a:p>
                <a:pPr lvl="1"/>
                <a:endParaRPr lang="en-GB" sz="105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  <a:p>
                <a:r>
                  <a:rPr lang="en-GB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Put the following fractions in ascending order?</a:t>
                </a:r>
              </a:p>
              <a:p>
                <a:endParaRPr lang="en-GB" sz="10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 ,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  ,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 ,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  ,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18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</m:oMath>
                </a14:m>
                <a:endParaRPr lang="en-GB" sz="20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  <a:p>
                <a:pPr marL="800100" lvl="1" indent="-342900">
                  <a:buAutoNum type="alphaLcPeriod"/>
                </a:pPr>
                <a:endParaRPr lang="en-GB" sz="20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2012" y="2392043"/>
                <a:ext cx="5795890" cy="2830262"/>
              </a:xfrm>
              <a:prstGeom prst="rect">
                <a:avLst/>
              </a:prstGeom>
              <a:blipFill rotWithShape="0">
                <a:blip r:embed="rId11"/>
                <a:stretch>
                  <a:fillRect l="-1050" t="-857"/>
                </a:stretch>
              </a:blipFill>
              <a:ln cap="rnd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121572" y="4630011"/>
            <a:ext cx="118304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Keyword(s)…</a:t>
            </a: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Numerator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Denominator </a:t>
            </a:r>
          </a:p>
        </p:txBody>
      </p:sp>
      <p:sp>
        <p:nvSpPr>
          <p:cNvPr id="19" name="Date Placeholder 3"/>
          <p:cNvSpPr>
            <a:spLocks noGrp="1"/>
          </p:cNvSpPr>
          <p:nvPr>
            <p:ph type="dt" sz="quarter" idx="10"/>
          </p:nvPr>
        </p:nvSpPr>
        <p:spPr>
          <a:xfrm>
            <a:off x="0" y="0"/>
            <a:ext cx="2627313" cy="476250"/>
          </a:xfrm>
        </p:spPr>
        <p:txBody>
          <a:bodyPr/>
          <a:lstStyle/>
          <a:p>
            <a:pPr>
              <a:defRPr/>
            </a:pPr>
            <a:fld id="{CF66F5B8-FE27-4027-84A2-CD11335D0992}" type="datetime4">
              <a:rPr lang="en-GB" sz="1800" u="sng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>
                <a:defRPr/>
              </a:pPr>
              <a:t>17 February 2022</a:t>
            </a:fld>
            <a:endParaRPr lang="en-GB" sz="1800" u="sng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9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0183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RECAP</a:t>
            </a:r>
          </a:p>
        </p:txBody>
      </p:sp>
      <p:grpSp>
        <p:nvGrpSpPr>
          <p:cNvPr id="8" name="组合 16"/>
          <p:cNvGrpSpPr>
            <a:grpSpLocks/>
          </p:cNvGrpSpPr>
          <p:nvPr/>
        </p:nvGrpSpPr>
        <p:grpSpPr bwMode="auto">
          <a:xfrm>
            <a:off x="4052374" y="1820152"/>
            <a:ext cx="820738" cy="1112838"/>
            <a:chOff x="2940888" y="3583751"/>
            <a:chExt cx="1152404" cy="1164875"/>
          </a:xfrm>
        </p:grpSpPr>
        <p:cxnSp>
          <p:nvCxnSpPr>
            <p:cNvPr id="9" name="直接连接符 31"/>
            <p:cNvCxnSpPr/>
            <p:nvPr/>
          </p:nvCxnSpPr>
          <p:spPr>
            <a:xfrm>
              <a:off x="3001072" y="4143755"/>
              <a:ext cx="71328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" name="TextBox 18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7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1" name="TextBox 19"/>
            <p:cNvSpPr txBox="1">
              <a:spLocks noChangeArrowheads="1"/>
            </p:cNvSpPr>
            <p:nvPr/>
          </p:nvSpPr>
          <p:spPr bwMode="auto">
            <a:xfrm>
              <a:off x="2940888" y="4071942"/>
              <a:ext cx="1152404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>
                  <a:ea typeface="宋体" panose="02010600030101010101" pitchFamily="2" charset="-122"/>
                </a:rPr>
                <a:t>16</a:t>
              </a:r>
              <a:endParaRPr lang="zh-CN" altLang="en-US" sz="3600" b="1"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20"/>
          <p:cNvGrpSpPr>
            <a:grpSpLocks/>
          </p:cNvGrpSpPr>
          <p:nvPr/>
        </p:nvGrpSpPr>
        <p:grpSpPr bwMode="auto">
          <a:xfrm>
            <a:off x="6144699" y="1820152"/>
            <a:ext cx="830263" cy="1112838"/>
            <a:chOff x="2896586" y="3583751"/>
            <a:chExt cx="1167430" cy="1164744"/>
          </a:xfrm>
        </p:grpSpPr>
        <p:cxnSp>
          <p:nvCxnSpPr>
            <p:cNvPr id="13" name="直接连接符 35"/>
            <p:cNvCxnSpPr/>
            <p:nvPr/>
          </p:nvCxnSpPr>
          <p:spPr>
            <a:xfrm>
              <a:off x="2999266" y="4143692"/>
              <a:ext cx="714297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22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>
                  <a:ea typeface="宋体" panose="02010600030101010101" pitchFamily="2" charset="-122"/>
                </a:rPr>
                <a:t>3</a:t>
              </a:r>
              <a:endParaRPr lang="zh-CN" altLang="en-US" sz="3600" b="1">
                <a:ea typeface="宋体" panose="02010600030101010101" pitchFamily="2" charset="-122"/>
              </a:endParaRPr>
            </a:p>
          </p:txBody>
        </p:sp>
        <p:sp>
          <p:nvSpPr>
            <p:cNvPr id="15" name="TextBox 23"/>
            <p:cNvSpPr txBox="1">
              <a:spLocks noChangeArrowheads="1"/>
            </p:cNvSpPr>
            <p:nvPr/>
          </p:nvSpPr>
          <p:spPr bwMode="auto">
            <a:xfrm>
              <a:off x="2896586" y="4071941"/>
              <a:ext cx="1167430" cy="676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>
                  <a:ea typeface="宋体" panose="02010600030101010101" pitchFamily="2" charset="-122"/>
                </a:rPr>
                <a:t>16</a:t>
              </a:r>
              <a:endParaRPr lang="zh-CN" altLang="en-US" sz="3600" b="1">
                <a:ea typeface="宋体" panose="02010600030101010101" pitchFamily="2" charset="-122"/>
              </a:endParaRPr>
            </a:p>
          </p:txBody>
        </p:sp>
      </p:grpSp>
      <p:sp>
        <p:nvSpPr>
          <p:cNvPr id="16" name="椭圆 38"/>
          <p:cNvSpPr>
            <a:spLocks noChangeArrowheads="1"/>
          </p:cNvSpPr>
          <p:nvPr/>
        </p:nvSpPr>
        <p:spPr bwMode="auto">
          <a:xfrm>
            <a:off x="5154099" y="2048752"/>
            <a:ext cx="600075" cy="665163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4077555" y="3776636"/>
            <a:ext cx="866775" cy="1173163"/>
            <a:chOff x="2940888" y="3520490"/>
            <a:chExt cx="1218468" cy="1228136"/>
          </a:xfrm>
        </p:grpSpPr>
        <p:cxnSp>
          <p:nvCxnSpPr>
            <p:cNvPr id="18" name="直接连接符 80"/>
            <p:cNvCxnSpPr/>
            <p:nvPr/>
          </p:nvCxnSpPr>
          <p:spPr>
            <a:xfrm>
              <a:off x="3001141" y="4143699"/>
              <a:ext cx="714120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2955650" y="3520490"/>
              <a:ext cx="1203706" cy="676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2940888" y="4071942"/>
              <a:ext cx="1152404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20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6168292" y="3805211"/>
            <a:ext cx="915988" cy="1144588"/>
            <a:chOff x="2896586" y="3550744"/>
            <a:chExt cx="1285204" cy="1197751"/>
          </a:xfrm>
        </p:grpSpPr>
        <p:cxnSp>
          <p:nvCxnSpPr>
            <p:cNvPr id="27" name="直接连接符 84"/>
            <p:cNvCxnSpPr/>
            <p:nvPr/>
          </p:nvCxnSpPr>
          <p:spPr>
            <a:xfrm>
              <a:off x="3001274" y="4143805"/>
              <a:ext cx="712764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TextBox 22"/>
            <p:cNvSpPr txBox="1">
              <a:spLocks noChangeArrowheads="1"/>
            </p:cNvSpPr>
            <p:nvPr/>
          </p:nvSpPr>
          <p:spPr bwMode="auto">
            <a:xfrm>
              <a:off x="2963048" y="3550744"/>
              <a:ext cx="1218742" cy="676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29" name="TextBox 23"/>
            <p:cNvSpPr txBox="1">
              <a:spLocks noChangeArrowheads="1"/>
            </p:cNvSpPr>
            <p:nvPr/>
          </p:nvSpPr>
          <p:spPr bwMode="auto">
            <a:xfrm>
              <a:off x="2896586" y="4071941"/>
              <a:ext cx="1167430" cy="676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30" name="椭圆 87"/>
          <p:cNvSpPr>
            <a:spLocks noChangeArrowheads="1"/>
          </p:cNvSpPr>
          <p:nvPr/>
        </p:nvSpPr>
        <p:spPr bwMode="auto">
          <a:xfrm>
            <a:off x="5179280" y="4065561"/>
            <a:ext cx="600075" cy="665163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5201724" y="1912227"/>
            <a:ext cx="7000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40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40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 rot="10800000" flipH="1">
            <a:off x="5072917" y="3929036"/>
            <a:ext cx="6699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40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40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0" y="843449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 these fractions, using &lt;</a:t>
            </a:r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, 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&gt; </a:t>
            </a:r>
            <a:r>
              <a:rPr lang="zh-CN" altLang="en-US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 </a:t>
            </a:r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or 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21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264" y="0"/>
            <a:ext cx="2689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EXPLORE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92333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Which diagram doesn’t have a pair?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81942" t="14631" r="2041" b="14051"/>
          <a:stretch/>
        </p:blipFill>
        <p:spPr>
          <a:xfrm>
            <a:off x="7010401" y="2032000"/>
            <a:ext cx="1854200" cy="162560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 rotWithShape="1">
          <a:blip r:embed="rId3"/>
          <a:srcRect l="42017" t="9840" r="41208" b="13993"/>
          <a:stretch/>
        </p:blipFill>
        <p:spPr>
          <a:xfrm>
            <a:off x="1079499" y="3048000"/>
            <a:ext cx="1917701" cy="1714500"/>
          </a:xfrm>
          <a:prstGeom prst="rect">
            <a:avLst/>
          </a:prstGeom>
        </p:spPr>
      </p:pic>
      <p:grpSp>
        <p:nvGrpSpPr>
          <p:cNvPr id="76" name="组合 129"/>
          <p:cNvGrpSpPr>
            <a:grpSpLocks/>
          </p:cNvGrpSpPr>
          <p:nvPr/>
        </p:nvGrpSpPr>
        <p:grpSpPr bwMode="auto">
          <a:xfrm>
            <a:off x="9117371" y="2429706"/>
            <a:ext cx="703263" cy="931863"/>
            <a:chOff x="2980421" y="3583749"/>
            <a:chExt cx="1017124" cy="1314872"/>
          </a:xfrm>
        </p:grpSpPr>
        <p:cxnSp>
          <p:nvCxnSpPr>
            <p:cNvPr id="77" name="直接连接符 24"/>
            <p:cNvCxnSpPr/>
            <p:nvPr/>
          </p:nvCxnSpPr>
          <p:spPr>
            <a:xfrm>
              <a:off x="3067669" y="4222145"/>
              <a:ext cx="714053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8" name="TextBox 55"/>
            <p:cNvSpPr txBox="1">
              <a:spLocks noChangeArrowheads="1"/>
            </p:cNvSpPr>
            <p:nvPr/>
          </p:nvSpPr>
          <p:spPr bwMode="auto">
            <a:xfrm>
              <a:off x="3140219" y="3583749"/>
              <a:ext cx="857326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4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  <p:sp>
          <p:nvSpPr>
            <p:cNvPr id="79" name="TextBox 56"/>
            <p:cNvSpPr txBox="1">
              <a:spLocks noChangeArrowheads="1"/>
            </p:cNvSpPr>
            <p:nvPr/>
          </p:nvSpPr>
          <p:spPr bwMode="auto">
            <a:xfrm>
              <a:off x="2980421" y="4160338"/>
              <a:ext cx="857323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 5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0" name="组合 129"/>
          <p:cNvGrpSpPr>
            <a:grpSpLocks/>
          </p:cNvGrpSpPr>
          <p:nvPr/>
        </p:nvGrpSpPr>
        <p:grpSpPr bwMode="auto">
          <a:xfrm>
            <a:off x="9037989" y="4710123"/>
            <a:ext cx="703263" cy="931863"/>
            <a:chOff x="2980421" y="3583749"/>
            <a:chExt cx="1017124" cy="1314872"/>
          </a:xfrm>
        </p:grpSpPr>
        <p:cxnSp>
          <p:nvCxnSpPr>
            <p:cNvPr id="81" name="直接连接符 24"/>
            <p:cNvCxnSpPr/>
            <p:nvPr/>
          </p:nvCxnSpPr>
          <p:spPr>
            <a:xfrm>
              <a:off x="3067669" y="4222145"/>
              <a:ext cx="714053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2" name="TextBox 55"/>
            <p:cNvSpPr txBox="1">
              <a:spLocks noChangeArrowheads="1"/>
            </p:cNvSpPr>
            <p:nvPr/>
          </p:nvSpPr>
          <p:spPr bwMode="auto">
            <a:xfrm>
              <a:off x="3140219" y="3583749"/>
              <a:ext cx="857326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3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  <p:sp>
          <p:nvSpPr>
            <p:cNvPr id="83" name="TextBox 56"/>
            <p:cNvSpPr txBox="1">
              <a:spLocks noChangeArrowheads="1"/>
            </p:cNvSpPr>
            <p:nvPr/>
          </p:nvSpPr>
          <p:spPr bwMode="auto">
            <a:xfrm>
              <a:off x="2980421" y="4160338"/>
              <a:ext cx="857323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 4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4" name="组合 129"/>
          <p:cNvGrpSpPr>
            <a:grpSpLocks/>
          </p:cNvGrpSpPr>
          <p:nvPr/>
        </p:nvGrpSpPr>
        <p:grpSpPr bwMode="auto">
          <a:xfrm>
            <a:off x="154800" y="3409420"/>
            <a:ext cx="703263" cy="931863"/>
            <a:chOff x="2980421" y="3583749"/>
            <a:chExt cx="1017124" cy="1314872"/>
          </a:xfrm>
        </p:grpSpPr>
        <p:cxnSp>
          <p:nvCxnSpPr>
            <p:cNvPr id="85" name="直接连接符 24"/>
            <p:cNvCxnSpPr/>
            <p:nvPr/>
          </p:nvCxnSpPr>
          <p:spPr>
            <a:xfrm>
              <a:off x="3067669" y="4222145"/>
              <a:ext cx="714053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6" name="TextBox 55"/>
            <p:cNvSpPr txBox="1">
              <a:spLocks noChangeArrowheads="1"/>
            </p:cNvSpPr>
            <p:nvPr/>
          </p:nvSpPr>
          <p:spPr bwMode="auto">
            <a:xfrm>
              <a:off x="3140219" y="3583749"/>
              <a:ext cx="857326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3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  <p:sp>
          <p:nvSpPr>
            <p:cNvPr id="87" name="TextBox 56"/>
            <p:cNvSpPr txBox="1">
              <a:spLocks noChangeArrowheads="1"/>
            </p:cNvSpPr>
            <p:nvPr/>
          </p:nvSpPr>
          <p:spPr bwMode="auto">
            <a:xfrm>
              <a:off x="2980421" y="4160338"/>
              <a:ext cx="857323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 4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8" name="组合 129"/>
          <p:cNvGrpSpPr>
            <a:grpSpLocks/>
          </p:cNvGrpSpPr>
          <p:nvPr/>
        </p:nvGrpSpPr>
        <p:grpSpPr bwMode="auto">
          <a:xfrm>
            <a:off x="2999600" y="1914448"/>
            <a:ext cx="703263" cy="931863"/>
            <a:chOff x="2980421" y="3583749"/>
            <a:chExt cx="1017124" cy="1314872"/>
          </a:xfrm>
        </p:grpSpPr>
        <p:cxnSp>
          <p:nvCxnSpPr>
            <p:cNvPr id="89" name="直接连接符 24"/>
            <p:cNvCxnSpPr/>
            <p:nvPr/>
          </p:nvCxnSpPr>
          <p:spPr>
            <a:xfrm>
              <a:off x="3067669" y="4222145"/>
              <a:ext cx="714053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0" name="TextBox 55"/>
            <p:cNvSpPr txBox="1">
              <a:spLocks noChangeArrowheads="1"/>
            </p:cNvSpPr>
            <p:nvPr/>
          </p:nvSpPr>
          <p:spPr bwMode="auto">
            <a:xfrm>
              <a:off x="3140219" y="3583749"/>
              <a:ext cx="857326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2800" b="1" dirty="0">
                  <a:ea typeface="宋体" panose="02010600030101010101" pitchFamily="2" charset="-122"/>
                </a:rPr>
                <a:t>2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  <p:sp>
          <p:nvSpPr>
            <p:cNvPr id="91" name="TextBox 56"/>
            <p:cNvSpPr txBox="1">
              <a:spLocks noChangeArrowheads="1"/>
            </p:cNvSpPr>
            <p:nvPr/>
          </p:nvSpPr>
          <p:spPr bwMode="auto">
            <a:xfrm>
              <a:off x="2980421" y="4160338"/>
              <a:ext cx="857323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 3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822700" y="1752600"/>
            <a:ext cx="2133600" cy="1600200"/>
            <a:chOff x="3822700" y="1752600"/>
            <a:chExt cx="2133600" cy="160020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/>
            <a:srcRect l="5505" t="10783" r="7567" b="12132"/>
            <a:stretch/>
          </p:blipFill>
          <p:spPr>
            <a:xfrm>
              <a:off x="3822700" y="1752600"/>
              <a:ext cx="2133600" cy="160020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86111" y="1757135"/>
              <a:ext cx="377371" cy="685145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/>
          <a:srcRect l="8658" t="10104" r="5839" b="14703"/>
          <a:stretch/>
        </p:blipFill>
        <p:spPr>
          <a:xfrm>
            <a:off x="3848100" y="4749799"/>
            <a:ext cx="2006600" cy="1524001"/>
          </a:xfrm>
          <a:prstGeom prst="rect">
            <a:avLst/>
          </a:prstGeom>
        </p:spPr>
      </p:pic>
      <p:grpSp>
        <p:nvGrpSpPr>
          <p:cNvPr id="92" name="组合 129"/>
          <p:cNvGrpSpPr>
            <a:grpSpLocks/>
          </p:cNvGrpSpPr>
          <p:nvPr/>
        </p:nvGrpSpPr>
        <p:grpSpPr bwMode="auto">
          <a:xfrm>
            <a:off x="3008671" y="4982406"/>
            <a:ext cx="703263" cy="931863"/>
            <a:chOff x="2980421" y="3583749"/>
            <a:chExt cx="1017124" cy="1314872"/>
          </a:xfrm>
        </p:grpSpPr>
        <p:cxnSp>
          <p:nvCxnSpPr>
            <p:cNvPr id="93" name="直接连接符 24"/>
            <p:cNvCxnSpPr/>
            <p:nvPr/>
          </p:nvCxnSpPr>
          <p:spPr>
            <a:xfrm>
              <a:off x="3067669" y="4222145"/>
              <a:ext cx="714053" cy="0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4" name="TextBox 55"/>
            <p:cNvSpPr txBox="1">
              <a:spLocks noChangeArrowheads="1"/>
            </p:cNvSpPr>
            <p:nvPr/>
          </p:nvSpPr>
          <p:spPr bwMode="auto">
            <a:xfrm>
              <a:off x="3140219" y="3583749"/>
              <a:ext cx="857326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4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  <p:sp>
          <p:nvSpPr>
            <p:cNvPr id="95" name="TextBox 56"/>
            <p:cNvSpPr txBox="1">
              <a:spLocks noChangeArrowheads="1"/>
            </p:cNvSpPr>
            <p:nvPr/>
          </p:nvSpPr>
          <p:spPr bwMode="auto">
            <a:xfrm>
              <a:off x="2980421" y="4160338"/>
              <a:ext cx="857323" cy="738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2800" b="1" dirty="0">
                  <a:ea typeface="宋体" panose="02010600030101010101" pitchFamily="2" charset="-122"/>
                </a:rPr>
                <a:t> 5</a:t>
              </a:r>
              <a:endParaRPr lang="zh-CN" altLang="en-US" sz="28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6769100" y="4394200"/>
            <a:ext cx="2031492" cy="1574800"/>
            <a:chOff x="6769100" y="4394200"/>
            <a:chExt cx="2031492" cy="1574800"/>
          </a:xfrm>
        </p:grpSpPr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7"/>
            <a:srcRect l="7546" t="5039" r="6882" b="17442"/>
            <a:stretch/>
          </p:blipFill>
          <p:spPr>
            <a:xfrm>
              <a:off x="6769100" y="4394200"/>
              <a:ext cx="2031492" cy="1574800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385582" y="4429125"/>
              <a:ext cx="990067" cy="628649"/>
            </a:xfrm>
            <a:prstGeom prst="rect">
              <a:avLst/>
            </a:prstGeom>
          </p:spPr>
        </p:pic>
      </p:grpSp>
      <p:sp>
        <p:nvSpPr>
          <p:cNvPr id="101" name="Oval 100"/>
          <p:cNvSpPr/>
          <p:nvPr/>
        </p:nvSpPr>
        <p:spPr>
          <a:xfrm>
            <a:off x="2813538" y="1392702"/>
            <a:ext cx="3854548" cy="223676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28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31579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QUESTION</a:t>
            </a:r>
            <a:endParaRPr lang="en-US" sz="54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1963614" y="1981200"/>
            <a:ext cx="900552" cy="1112838"/>
            <a:chOff x="2961383" y="3583751"/>
            <a:chExt cx="1004766" cy="1164875"/>
          </a:xfrm>
        </p:grpSpPr>
        <p:cxnSp>
          <p:nvCxnSpPr>
            <p:cNvPr id="4" name="直接连接符 59"/>
            <p:cNvCxnSpPr/>
            <p:nvPr/>
          </p:nvCxnSpPr>
          <p:spPr>
            <a:xfrm>
              <a:off x="3000350" y="4143755"/>
              <a:ext cx="713798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" name="TextBox 5"/>
            <p:cNvSpPr txBox="1">
              <a:spLocks noChangeArrowheads="1"/>
            </p:cNvSpPr>
            <p:nvPr/>
          </p:nvSpPr>
          <p:spPr bwMode="auto">
            <a:xfrm>
              <a:off x="3108894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6" name="TextBox 6"/>
            <p:cNvSpPr txBox="1">
              <a:spLocks noChangeArrowheads="1"/>
            </p:cNvSpPr>
            <p:nvPr/>
          </p:nvSpPr>
          <p:spPr bwMode="auto">
            <a:xfrm>
              <a:off x="2961383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 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3391824" y="2012951"/>
            <a:ext cx="1054641" cy="1112714"/>
            <a:chOff x="2699090" y="3583751"/>
            <a:chExt cx="1176240" cy="1164745"/>
          </a:xfrm>
        </p:grpSpPr>
        <p:cxnSp>
          <p:nvCxnSpPr>
            <p:cNvPr id="8" name="直接连接符 63"/>
            <p:cNvCxnSpPr/>
            <p:nvPr/>
          </p:nvCxnSpPr>
          <p:spPr>
            <a:xfrm>
              <a:off x="3000684" y="4143755"/>
              <a:ext cx="713527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" name="TextBox 9"/>
            <p:cNvSpPr txBox="1">
              <a:spLocks noChangeArrowheads="1"/>
            </p:cNvSpPr>
            <p:nvPr/>
          </p:nvSpPr>
          <p:spPr bwMode="auto">
            <a:xfrm>
              <a:off x="3018076" y="3583751"/>
              <a:ext cx="857254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 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0" name="TextBox 10"/>
            <p:cNvSpPr txBox="1">
              <a:spLocks noChangeArrowheads="1"/>
            </p:cNvSpPr>
            <p:nvPr/>
          </p:nvSpPr>
          <p:spPr bwMode="auto">
            <a:xfrm>
              <a:off x="2699090" y="4071942"/>
              <a:ext cx="1065211" cy="676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  12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11" name="椭圆 66"/>
          <p:cNvSpPr>
            <a:spLocks noChangeArrowheads="1"/>
          </p:cNvSpPr>
          <p:nvPr/>
        </p:nvSpPr>
        <p:spPr bwMode="auto">
          <a:xfrm>
            <a:off x="2741489" y="2209800"/>
            <a:ext cx="785813" cy="785813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2" name="组合 3"/>
          <p:cNvGrpSpPr>
            <a:grpSpLocks/>
          </p:cNvGrpSpPr>
          <p:nvPr/>
        </p:nvGrpSpPr>
        <p:grpSpPr bwMode="auto">
          <a:xfrm>
            <a:off x="7724362" y="1993900"/>
            <a:ext cx="928687" cy="1112838"/>
            <a:chOff x="2961383" y="3583751"/>
            <a:chExt cx="1036158" cy="1164875"/>
          </a:xfrm>
        </p:grpSpPr>
        <p:cxnSp>
          <p:nvCxnSpPr>
            <p:cNvPr id="13" name="直接连接符 51"/>
            <p:cNvCxnSpPr/>
            <p:nvPr/>
          </p:nvCxnSpPr>
          <p:spPr>
            <a:xfrm>
              <a:off x="3000350" y="4143755"/>
              <a:ext cx="713798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5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5" name="TextBox 6"/>
            <p:cNvSpPr txBox="1">
              <a:spLocks noChangeArrowheads="1"/>
            </p:cNvSpPr>
            <p:nvPr/>
          </p:nvSpPr>
          <p:spPr bwMode="auto">
            <a:xfrm>
              <a:off x="2961383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 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7"/>
          <p:cNvGrpSpPr>
            <a:grpSpLocks/>
          </p:cNvGrpSpPr>
          <p:nvPr/>
        </p:nvGrpSpPr>
        <p:grpSpPr bwMode="auto">
          <a:xfrm>
            <a:off x="9384887" y="1993900"/>
            <a:ext cx="884237" cy="1112838"/>
            <a:chOff x="2887370" y="3583751"/>
            <a:chExt cx="987960" cy="1164875"/>
          </a:xfrm>
        </p:grpSpPr>
        <p:cxnSp>
          <p:nvCxnSpPr>
            <p:cNvPr id="17" name="直接连接符 55"/>
            <p:cNvCxnSpPr/>
            <p:nvPr/>
          </p:nvCxnSpPr>
          <p:spPr>
            <a:xfrm>
              <a:off x="3000888" y="4143755"/>
              <a:ext cx="713034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TextBox 9"/>
            <p:cNvSpPr txBox="1">
              <a:spLocks noChangeArrowheads="1"/>
            </p:cNvSpPr>
            <p:nvPr/>
          </p:nvSpPr>
          <p:spPr bwMode="auto">
            <a:xfrm>
              <a:off x="3018076" y="3583751"/>
              <a:ext cx="857254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 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9" name="TextBox 10"/>
            <p:cNvSpPr txBox="1">
              <a:spLocks noChangeArrowheads="1"/>
            </p:cNvSpPr>
            <p:nvPr/>
          </p:nvSpPr>
          <p:spPr bwMode="auto">
            <a:xfrm>
              <a:off x="2887370" y="4071942"/>
              <a:ext cx="857256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  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20" name="椭圆 58"/>
          <p:cNvSpPr>
            <a:spLocks noChangeArrowheads="1"/>
          </p:cNvSpPr>
          <p:nvPr/>
        </p:nvSpPr>
        <p:spPr bwMode="auto">
          <a:xfrm>
            <a:off x="8532399" y="2190750"/>
            <a:ext cx="785813" cy="785813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74810" y="2135328"/>
            <a:ext cx="693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&lt;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606740" y="2137748"/>
            <a:ext cx="693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&gt;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0" y="969498"/>
            <a:ext cx="12192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 these fractions, using &lt;</a:t>
            </a:r>
            <a:r>
              <a:rPr lang="en-GB" altLang="zh-CN" sz="2400" dirty="0">
                <a:latin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&gt; </a:t>
            </a:r>
            <a:r>
              <a:rPr lang="en-GB" altLang="zh-CN" sz="2400" dirty="0">
                <a:latin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=</a:t>
            </a:r>
          </a:p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 you explain why and fill in the blank?</a:t>
            </a:r>
          </a:p>
        </p:txBody>
      </p:sp>
      <p:grpSp>
        <p:nvGrpSpPr>
          <p:cNvPr id="85" name="Group 84"/>
          <p:cNvGrpSpPr/>
          <p:nvPr/>
        </p:nvGrpSpPr>
        <p:grpSpPr>
          <a:xfrm>
            <a:off x="581074" y="3414542"/>
            <a:ext cx="5244319" cy="582637"/>
            <a:chOff x="581074" y="3414542"/>
            <a:chExt cx="5244319" cy="582637"/>
          </a:xfrm>
        </p:grpSpPr>
        <p:sp>
          <p:nvSpPr>
            <p:cNvPr id="26" name="Rectangle 25"/>
            <p:cNvSpPr/>
            <p:nvPr/>
          </p:nvSpPr>
          <p:spPr>
            <a:xfrm>
              <a:off x="3214077" y="3419817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81074" y="3417472"/>
              <a:ext cx="872197" cy="576776"/>
            </a:xfrm>
            <a:prstGeom prst="rect">
              <a:avLst/>
            </a:prstGeom>
            <a:solidFill>
              <a:srgbClr val="FF0000"/>
            </a:solidFill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62649" y="3420403"/>
              <a:ext cx="872197" cy="576776"/>
            </a:xfrm>
            <a:prstGeom prst="rect">
              <a:avLst/>
            </a:prstGeom>
            <a:solidFill>
              <a:srgbClr val="FF0000"/>
            </a:solidFill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2346568" y="3416886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953196" y="3414542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4086274" y="3419815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81074" y="4608342"/>
            <a:ext cx="5273627" cy="582637"/>
            <a:chOff x="581074" y="4608342"/>
            <a:chExt cx="5273627" cy="582637"/>
          </a:xfrm>
        </p:grpSpPr>
        <p:sp>
          <p:nvSpPr>
            <p:cNvPr id="42" name="Rectangle 41"/>
            <p:cNvSpPr/>
            <p:nvPr/>
          </p:nvSpPr>
          <p:spPr>
            <a:xfrm>
              <a:off x="2778368" y="4610686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81074" y="4611272"/>
              <a:ext cx="872197" cy="576776"/>
            </a:xfrm>
            <a:prstGeom prst="rect">
              <a:avLst/>
            </a:prstGeom>
            <a:solidFill>
              <a:srgbClr val="FF0000"/>
            </a:solidFill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1012874" y="4611272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3214077" y="4613617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462649" y="4614203"/>
              <a:ext cx="872197" cy="576776"/>
            </a:xfrm>
            <a:prstGeom prst="rect">
              <a:avLst/>
            </a:prstGeom>
            <a:solidFill>
              <a:srgbClr val="FF0000"/>
            </a:solidFill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086274" y="4613615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894449" y="4614203"/>
              <a:ext cx="872197" cy="576776"/>
            </a:xfrm>
            <a:prstGeom prst="rect">
              <a:avLst/>
            </a:prstGeom>
            <a:solidFill>
              <a:srgbClr val="FF0000"/>
            </a:solidFill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645877" y="4613617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5384997" y="4608342"/>
              <a:ext cx="469704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4518074" y="4613615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2346568" y="4610686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448474" y="3414542"/>
            <a:ext cx="5244319" cy="582637"/>
            <a:chOff x="6448474" y="3414542"/>
            <a:chExt cx="5244319" cy="582637"/>
          </a:xfrm>
          <a:solidFill>
            <a:srgbClr val="FFFF00"/>
          </a:solidFill>
        </p:grpSpPr>
        <p:sp>
          <p:nvSpPr>
            <p:cNvPr id="50" name="Rectangle 49"/>
            <p:cNvSpPr/>
            <p:nvPr/>
          </p:nvSpPr>
          <p:spPr>
            <a:xfrm>
              <a:off x="9081477" y="3419817"/>
              <a:ext cx="872197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6448474" y="3417472"/>
              <a:ext cx="872197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7330049" y="3420403"/>
              <a:ext cx="872197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8213968" y="3416886"/>
              <a:ext cx="872197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10820596" y="3414542"/>
              <a:ext cx="872197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9953674" y="3419815"/>
              <a:ext cx="872197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452919" y="4592222"/>
            <a:ext cx="5224731" cy="576776"/>
            <a:chOff x="6452919" y="4592222"/>
            <a:chExt cx="5224731" cy="576776"/>
          </a:xfrm>
          <a:solidFill>
            <a:srgbClr val="FFFF00"/>
          </a:solidFill>
        </p:grpSpPr>
        <p:sp>
          <p:nvSpPr>
            <p:cNvPr id="74" name="Rectangle 73"/>
            <p:cNvSpPr/>
            <p:nvPr/>
          </p:nvSpPr>
          <p:spPr>
            <a:xfrm>
              <a:off x="6452919" y="4592222"/>
              <a:ext cx="681306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ectangle 77"/>
            <p:cNvSpPr/>
            <p:nvPr/>
          </p:nvSpPr>
          <p:spPr>
            <a:xfrm>
              <a:off x="7100619" y="4592222"/>
              <a:ext cx="681306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ectangle 78"/>
            <p:cNvSpPr/>
            <p:nvPr/>
          </p:nvSpPr>
          <p:spPr>
            <a:xfrm>
              <a:off x="7748319" y="4592222"/>
              <a:ext cx="681306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Rectangle 79"/>
            <p:cNvSpPr/>
            <p:nvPr/>
          </p:nvSpPr>
          <p:spPr>
            <a:xfrm>
              <a:off x="10996344" y="4592222"/>
              <a:ext cx="681306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Rectangle 80"/>
            <p:cNvSpPr/>
            <p:nvPr/>
          </p:nvSpPr>
          <p:spPr>
            <a:xfrm>
              <a:off x="8396019" y="4592222"/>
              <a:ext cx="681306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ectangle 82"/>
            <p:cNvSpPr/>
            <p:nvPr/>
          </p:nvSpPr>
          <p:spPr>
            <a:xfrm>
              <a:off x="9043719" y="4592222"/>
              <a:ext cx="681306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Rectangle 83"/>
            <p:cNvSpPr/>
            <p:nvPr/>
          </p:nvSpPr>
          <p:spPr>
            <a:xfrm>
              <a:off x="10320069" y="4592222"/>
              <a:ext cx="681306" cy="576776"/>
            </a:xfrm>
            <a:prstGeom prst="rect">
              <a:avLst/>
            </a:prstGeom>
            <a:no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Rectangle 81"/>
            <p:cNvSpPr/>
            <p:nvPr/>
          </p:nvSpPr>
          <p:spPr>
            <a:xfrm>
              <a:off x="9672369" y="4592222"/>
              <a:ext cx="681306" cy="576776"/>
            </a:xfrm>
            <a:prstGeom prst="rect">
              <a:avLst/>
            </a:prstGeom>
            <a:grpFill/>
            <a:ln w="5715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1488831" y="5778304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can we compare fractions without using a diagram?</a:t>
            </a:r>
            <a:endParaRPr lang="en-US" altLang="zh-CN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07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2226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DEFINE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22031" y="983566"/>
            <a:ext cx="11057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Fractions can be compared more easily by making the denominators the same.</a:t>
            </a:r>
            <a:endParaRPr lang="en-US" altLang="zh-CN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68813" y="3405553"/>
            <a:ext cx="11713697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Multiply fractions to make the denominators the same</a:t>
            </a:r>
            <a:endParaRPr lang="en-US" altLang="zh-CN" sz="3600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右箭头 14"/>
          <p:cNvSpPr/>
          <p:nvPr/>
        </p:nvSpPr>
        <p:spPr>
          <a:xfrm rot="5400000">
            <a:off x="5528969" y="2703596"/>
            <a:ext cx="685800" cy="304800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D9"/>
              </a:solidFill>
              <a:ea typeface="宋体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035128" y="1872175"/>
            <a:ext cx="7727849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zh-CN" sz="32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Find the common denominator</a:t>
            </a:r>
            <a:endParaRPr lang="en-US" altLang="zh-CN" sz="3600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13760" y="4866249"/>
            <a:ext cx="11476491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 the numerators. If the numerator is bigger then the fraction is bigger.</a:t>
            </a:r>
            <a:endParaRPr lang="en-US" altLang="zh-CN" sz="3600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右箭头 14"/>
          <p:cNvSpPr/>
          <p:nvPr/>
        </p:nvSpPr>
        <p:spPr>
          <a:xfrm rot="5400000">
            <a:off x="5512556" y="4248697"/>
            <a:ext cx="685800" cy="304800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D9"/>
              </a:solidFill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346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861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EXAMPLE</a:t>
            </a:r>
          </a:p>
        </p:txBody>
      </p: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017403" y="1401373"/>
            <a:ext cx="893763" cy="1112837"/>
            <a:chOff x="3000364" y="3583751"/>
            <a:chExt cx="997181" cy="1164875"/>
          </a:xfrm>
        </p:grpSpPr>
        <p:cxnSp>
          <p:nvCxnSpPr>
            <p:cNvPr id="11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5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>
                  <a:ea typeface="宋体" panose="02010600030101010101" pitchFamily="2" charset="-122"/>
                </a:rPr>
                <a:t>3</a:t>
              </a:r>
              <a:endParaRPr lang="zh-CN" altLang="en-US" sz="3600" b="1">
                <a:ea typeface="宋体" panose="02010600030101010101" pitchFamily="2" charset="-122"/>
              </a:endParaRPr>
            </a:p>
          </p:txBody>
        </p:sp>
        <p:sp>
          <p:nvSpPr>
            <p:cNvPr id="13" name="TextBox 6"/>
            <p:cNvSpPr txBox="1">
              <a:spLocks noChangeArrowheads="1"/>
            </p:cNvSpPr>
            <p:nvPr/>
          </p:nvSpPr>
          <p:spPr bwMode="auto">
            <a:xfrm>
              <a:off x="3140288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7"/>
          <p:cNvGrpSpPr>
            <a:grpSpLocks/>
          </p:cNvGrpSpPr>
          <p:nvPr/>
        </p:nvGrpSpPr>
        <p:grpSpPr bwMode="auto">
          <a:xfrm>
            <a:off x="6499057" y="1401373"/>
            <a:ext cx="928687" cy="1112837"/>
            <a:chOff x="2960806" y="3583751"/>
            <a:chExt cx="1036735" cy="1164875"/>
          </a:xfrm>
        </p:grpSpPr>
        <p:cxnSp>
          <p:nvCxnSpPr>
            <p:cNvPr id="15" name="直接连接符 66"/>
            <p:cNvCxnSpPr/>
            <p:nvPr/>
          </p:nvCxnSpPr>
          <p:spPr>
            <a:xfrm>
              <a:off x="2999794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9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7" name="TextBox 10"/>
            <p:cNvSpPr txBox="1">
              <a:spLocks noChangeArrowheads="1"/>
            </p:cNvSpPr>
            <p:nvPr/>
          </p:nvSpPr>
          <p:spPr bwMode="auto">
            <a:xfrm>
              <a:off x="2960806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18" name="椭圆 70"/>
          <p:cNvSpPr>
            <a:spLocks noChangeArrowheads="1"/>
          </p:cNvSpPr>
          <p:nvPr/>
        </p:nvSpPr>
        <p:spPr bwMode="auto">
          <a:xfrm>
            <a:off x="5196916" y="158552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 rot="10800000">
            <a:off x="5001067" y="1544248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0" y="808759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 these fractions</a:t>
            </a:r>
            <a:r>
              <a:rPr lang="zh-CN" altLang="en-US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</a:p>
        </p:txBody>
      </p:sp>
      <p:sp>
        <p:nvSpPr>
          <p:cNvPr id="21" name="TextBox 11"/>
          <p:cNvSpPr txBox="1">
            <a:spLocks noChangeArrowheads="1"/>
          </p:cNvSpPr>
          <p:nvPr/>
        </p:nvSpPr>
        <p:spPr bwMode="auto">
          <a:xfrm>
            <a:off x="7948246" y="1200309"/>
            <a:ext cx="389675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Common denominator</a:t>
            </a:r>
            <a:r>
              <a:rPr lang="zh-CN" altLang="en-US" sz="24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8 and 12 both go into </a:t>
            </a:r>
            <a:r>
              <a:rPr lang="en-GB" altLang="zh-CN" sz="2400" b="1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24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27" name="TextBox 11"/>
          <p:cNvSpPr txBox="1">
            <a:spLocks noChangeArrowheads="1"/>
          </p:cNvSpPr>
          <p:nvPr/>
        </p:nvSpPr>
        <p:spPr bwMode="auto">
          <a:xfrm>
            <a:off x="220395" y="2056096"/>
            <a:ext cx="231179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Make denominators the same</a:t>
            </a:r>
            <a:r>
              <a:rPr lang="zh-CN" altLang="en-US" sz="24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  <a:endParaRPr lang="en-GB" altLang="zh-CN" sz="2400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  <a:p>
            <a:pPr eaLnBrk="1" hangingPunct="1"/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8 needs to be multiplied by 3</a:t>
            </a:r>
          </a:p>
          <a:p>
            <a:pPr eaLnBrk="1" hangingPunct="1"/>
            <a:endParaRPr lang="en-GB" altLang="zh-CN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  <a:p>
            <a:pPr eaLnBrk="1" hangingPunct="1"/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12 needs to be multiplied by 2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4" name="Curved Right Arrow 3"/>
          <p:cNvSpPr/>
          <p:nvPr/>
        </p:nvSpPr>
        <p:spPr>
          <a:xfrm>
            <a:off x="3277772" y="1856936"/>
            <a:ext cx="618979" cy="24337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Curved Left Arrow 4"/>
          <p:cNvSpPr/>
          <p:nvPr/>
        </p:nvSpPr>
        <p:spPr>
          <a:xfrm>
            <a:off x="7315200" y="1856935"/>
            <a:ext cx="576775" cy="243371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30659" y="2630659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659" y="2630659"/>
                <a:ext cx="478302" cy="786177"/>
              </a:xfrm>
              <a:prstGeom prst="rect">
                <a:avLst/>
              </a:prstGeom>
              <a:blipFill rotWithShape="0">
                <a:blip r:embed="rId4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903697" y="2487636"/>
                <a:ext cx="478302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3697" y="2487636"/>
                <a:ext cx="478302" cy="783804"/>
              </a:xfrm>
              <a:prstGeom prst="rect">
                <a:avLst/>
              </a:prstGeom>
              <a:blipFill rotWithShape="0">
                <a:blip r:embed="rId5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组合 3"/>
          <p:cNvGrpSpPr>
            <a:grpSpLocks/>
          </p:cNvGrpSpPr>
          <p:nvPr/>
        </p:nvGrpSpPr>
        <p:grpSpPr bwMode="auto">
          <a:xfrm>
            <a:off x="3943523" y="3621722"/>
            <a:ext cx="880890" cy="1169107"/>
            <a:chOff x="2936246" y="3554300"/>
            <a:chExt cx="982818" cy="1223777"/>
          </a:xfrm>
        </p:grpSpPr>
        <p:cxnSp>
          <p:nvCxnSpPr>
            <p:cNvPr id="30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TextBox 5"/>
            <p:cNvSpPr txBox="1">
              <a:spLocks noChangeArrowheads="1"/>
            </p:cNvSpPr>
            <p:nvPr/>
          </p:nvSpPr>
          <p:spPr bwMode="auto">
            <a:xfrm>
              <a:off x="3061809" y="3554300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2936246" y="4101393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33" name="组合 7"/>
          <p:cNvGrpSpPr>
            <a:grpSpLocks/>
          </p:cNvGrpSpPr>
          <p:nvPr/>
        </p:nvGrpSpPr>
        <p:grpSpPr bwMode="auto">
          <a:xfrm>
            <a:off x="6482646" y="3593589"/>
            <a:ext cx="773943" cy="1169108"/>
            <a:chOff x="2960806" y="3524849"/>
            <a:chExt cx="863987" cy="1223777"/>
          </a:xfrm>
        </p:grpSpPr>
        <p:cxnSp>
          <p:nvCxnSpPr>
            <p:cNvPr id="34" name="直接连接符 66"/>
            <p:cNvCxnSpPr/>
            <p:nvPr/>
          </p:nvCxnSpPr>
          <p:spPr>
            <a:xfrm>
              <a:off x="2999794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TextBox 9"/>
            <p:cNvSpPr txBox="1">
              <a:spLocks noChangeArrowheads="1"/>
            </p:cNvSpPr>
            <p:nvPr/>
          </p:nvSpPr>
          <p:spPr bwMode="auto">
            <a:xfrm>
              <a:off x="2967538" y="352484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10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6" name="TextBox 10"/>
            <p:cNvSpPr txBox="1">
              <a:spLocks noChangeArrowheads="1"/>
            </p:cNvSpPr>
            <p:nvPr/>
          </p:nvSpPr>
          <p:spPr bwMode="auto">
            <a:xfrm>
              <a:off x="2960806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37" name="椭圆 70"/>
          <p:cNvSpPr>
            <a:spLocks noChangeArrowheads="1"/>
          </p:cNvSpPr>
          <p:nvPr/>
        </p:nvSpPr>
        <p:spPr bwMode="auto">
          <a:xfrm>
            <a:off x="5180504" y="374960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 rot="10800000">
            <a:off x="4998723" y="3694260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9" name="TextBox 11"/>
          <p:cNvSpPr txBox="1">
            <a:spLocks noChangeArrowheads="1"/>
          </p:cNvSpPr>
          <p:nvPr/>
        </p:nvSpPr>
        <p:spPr bwMode="auto">
          <a:xfrm>
            <a:off x="3852203" y="4911835"/>
            <a:ext cx="389675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 numerators</a:t>
            </a:r>
            <a:r>
              <a:rPr lang="zh-CN" altLang="en-US" sz="24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10 is bigger than 9 therefore 5/12 is bigger than 3/8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02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7" grpId="0"/>
      <p:bldP spid="4" grpId="0" animBg="1"/>
      <p:bldP spid="5" grpId="0" animBg="1"/>
      <p:bldP spid="6" grpId="0"/>
      <p:bldP spid="28" grpId="0"/>
      <p:bldP spid="37" grpId="0" animBg="1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861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EXAMPLE</a:t>
            </a:r>
          </a:p>
        </p:txBody>
      </p: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017403" y="1401373"/>
            <a:ext cx="893763" cy="1112837"/>
            <a:chOff x="3000364" y="3583751"/>
            <a:chExt cx="997181" cy="1164875"/>
          </a:xfrm>
        </p:grpSpPr>
        <p:cxnSp>
          <p:nvCxnSpPr>
            <p:cNvPr id="11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5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3" name="TextBox 6"/>
            <p:cNvSpPr txBox="1">
              <a:spLocks noChangeArrowheads="1"/>
            </p:cNvSpPr>
            <p:nvPr/>
          </p:nvSpPr>
          <p:spPr bwMode="auto">
            <a:xfrm>
              <a:off x="3140288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7"/>
          <p:cNvGrpSpPr>
            <a:grpSpLocks/>
          </p:cNvGrpSpPr>
          <p:nvPr/>
        </p:nvGrpSpPr>
        <p:grpSpPr bwMode="auto">
          <a:xfrm>
            <a:off x="6533981" y="1401373"/>
            <a:ext cx="893762" cy="1112837"/>
            <a:chOff x="2999794" y="3583751"/>
            <a:chExt cx="997747" cy="1164875"/>
          </a:xfrm>
        </p:grpSpPr>
        <p:cxnSp>
          <p:nvCxnSpPr>
            <p:cNvPr id="15" name="直接连接符 66"/>
            <p:cNvCxnSpPr/>
            <p:nvPr/>
          </p:nvCxnSpPr>
          <p:spPr>
            <a:xfrm>
              <a:off x="2999794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9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7" name="TextBox 10"/>
            <p:cNvSpPr txBox="1">
              <a:spLocks noChangeArrowheads="1"/>
            </p:cNvSpPr>
            <p:nvPr/>
          </p:nvSpPr>
          <p:spPr bwMode="auto">
            <a:xfrm>
              <a:off x="3108984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18" name="椭圆 70"/>
          <p:cNvSpPr>
            <a:spLocks noChangeArrowheads="1"/>
          </p:cNvSpPr>
          <p:nvPr/>
        </p:nvSpPr>
        <p:spPr bwMode="auto">
          <a:xfrm>
            <a:off x="5196916" y="158552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325532" y="1500003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0" y="808759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 these fractions</a:t>
            </a:r>
            <a:r>
              <a:rPr lang="zh-CN" altLang="en-US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</a:p>
        </p:txBody>
      </p:sp>
      <p:sp>
        <p:nvSpPr>
          <p:cNvPr id="21" name="TextBox 11"/>
          <p:cNvSpPr txBox="1">
            <a:spLocks noChangeArrowheads="1"/>
          </p:cNvSpPr>
          <p:nvPr/>
        </p:nvSpPr>
        <p:spPr bwMode="auto">
          <a:xfrm>
            <a:off x="7948246" y="1200309"/>
            <a:ext cx="389675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Common denominator</a:t>
            </a:r>
            <a:r>
              <a:rPr lang="zh-CN" altLang="en-US" sz="24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9 and 6 both go into </a:t>
            </a:r>
            <a:r>
              <a:rPr lang="en-GB" altLang="zh-CN" sz="2400" b="1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18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27" name="TextBox 11"/>
          <p:cNvSpPr txBox="1">
            <a:spLocks noChangeArrowheads="1"/>
          </p:cNvSpPr>
          <p:nvPr/>
        </p:nvSpPr>
        <p:spPr bwMode="auto">
          <a:xfrm>
            <a:off x="220395" y="2056096"/>
            <a:ext cx="231179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Make denominators the same</a:t>
            </a:r>
            <a:r>
              <a:rPr lang="zh-CN" altLang="en-US" sz="24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  <a:endParaRPr lang="en-GB" altLang="zh-CN" sz="2400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  <a:p>
            <a:pPr eaLnBrk="1" hangingPunct="1"/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9 needs to be multiplied by 2</a:t>
            </a:r>
          </a:p>
          <a:p>
            <a:pPr eaLnBrk="1" hangingPunct="1"/>
            <a:endParaRPr lang="en-GB" altLang="zh-CN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  <a:p>
            <a:pPr eaLnBrk="1" hangingPunct="1"/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6 needs to be multiplied by 3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4" name="Curved Right Arrow 3"/>
          <p:cNvSpPr/>
          <p:nvPr/>
        </p:nvSpPr>
        <p:spPr>
          <a:xfrm>
            <a:off x="3277772" y="1856936"/>
            <a:ext cx="618979" cy="24337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Curved Left Arrow 4"/>
          <p:cNvSpPr/>
          <p:nvPr/>
        </p:nvSpPr>
        <p:spPr>
          <a:xfrm>
            <a:off x="7315200" y="1856935"/>
            <a:ext cx="576775" cy="243371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30659" y="2630659"/>
                <a:ext cx="478302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659" y="2630659"/>
                <a:ext cx="478302" cy="783804"/>
              </a:xfrm>
              <a:prstGeom prst="rect">
                <a:avLst/>
              </a:prstGeom>
              <a:blipFill rotWithShape="0">
                <a:blip r:embed="rId4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7903697" y="2487636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3697" y="2487636"/>
                <a:ext cx="478302" cy="786177"/>
              </a:xfrm>
              <a:prstGeom prst="rect">
                <a:avLst/>
              </a:prstGeom>
              <a:blipFill rotWithShape="0">
                <a:blip r:embed="rId5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组合 3"/>
          <p:cNvGrpSpPr>
            <a:grpSpLocks/>
          </p:cNvGrpSpPr>
          <p:nvPr/>
        </p:nvGrpSpPr>
        <p:grpSpPr bwMode="auto">
          <a:xfrm>
            <a:off x="3938077" y="3577477"/>
            <a:ext cx="773798" cy="1213352"/>
            <a:chOff x="2930169" y="3507986"/>
            <a:chExt cx="863334" cy="1270091"/>
          </a:xfrm>
        </p:grpSpPr>
        <p:cxnSp>
          <p:nvCxnSpPr>
            <p:cNvPr id="30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TextBox 5"/>
            <p:cNvSpPr txBox="1">
              <a:spLocks noChangeArrowheads="1"/>
            </p:cNvSpPr>
            <p:nvPr/>
          </p:nvSpPr>
          <p:spPr bwMode="auto">
            <a:xfrm>
              <a:off x="2930169" y="3507986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2936246" y="4101393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33" name="组合 7"/>
          <p:cNvGrpSpPr>
            <a:grpSpLocks/>
          </p:cNvGrpSpPr>
          <p:nvPr/>
        </p:nvGrpSpPr>
        <p:grpSpPr bwMode="auto">
          <a:xfrm>
            <a:off x="6482646" y="3535275"/>
            <a:ext cx="780751" cy="1227421"/>
            <a:chOff x="2960806" y="3463809"/>
            <a:chExt cx="871587" cy="1284817"/>
          </a:xfrm>
        </p:grpSpPr>
        <p:cxnSp>
          <p:nvCxnSpPr>
            <p:cNvPr id="34" name="直接连接符 66"/>
            <p:cNvCxnSpPr/>
            <p:nvPr/>
          </p:nvCxnSpPr>
          <p:spPr>
            <a:xfrm>
              <a:off x="2999794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TextBox 9"/>
            <p:cNvSpPr txBox="1">
              <a:spLocks noChangeArrowheads="1"/>
            </p:cNvSpPr>
            <p:nvPr/>
          </p:nvSpPr>
          <p:spPr bwMode="auto">
            <a:xfrm>
              <a:off x="2975138" y="346380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6" name="TextBox 10"/>
            <p:cNvSpPr txBox="1">
              <a:spLocks noChangeArrowheads="1"/>
            </p:cNvSpPr>
            <p:nvPr/>
          </p:nvSpPr>
          <p:spPr bwMode="auto">
            <a:xfrm>
              <a:off x="2960806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37" name="椭圆 70"/>
          <p:cNvSpPr>
            <a:spLocks noChangeArrowheads="1"/>
          </p:cNvSpPr>
          <p:nvPr/>
        </p:nvSpPr>
        <p:spPr bwMode="auto">
          <a:xfrm>
            <a:off x="5180504" y="374960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5308439" y="3694260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9" name="TextBox 11"/>
          <p:cNvSpPr txBox="1">
            <a:spLocks noChangeArrowheads="1"/>
          </p:cNvSpPr>
          <p:nvPr/>
        </p:nvSpPr>
        <p:spPr bwMode="auto">
          <a:xfrm>
            <a:off x="3852203" y="4911835"/>
            <a:ext cx="389675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Compare numerators</a:t>
            </a:r>
            <a:r>
              <a:rPr lang="zh-CN" altLang="en-US" sz="2400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：</a:t>
            </a:r>
            <a:r>
              <a:rPr lang="en-GB" altLang="zh-CN" sz="2400" dirty="0">
                <a:latin typeface="Verdana" panose="020B0604030504040204" pitchFamily="34" charset="0"/>
                <a:ea typeface="宋体" panose="02010600030101010101" pitchFamily="2" charset="-122"/>
                <a:cs typeface="Verdana" panose="020B0604030504040204" pitchFamily="34" charset="0"/>
              </a:rPr>
              <a:t>16 is bigger than 15 therefore 8/9 is bigger than 5/6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2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7" grpId="0"/>
      <p:bldP spid="4" grpId="0" animBg="1"/>
      <p:bldP spid="5" grpId="0" animBg="1"/>
      <p:bldP spid="6" grpId="0"/>
      <p:bldP spid="28" grpId="0"/>
      <p:bldP spid="37" grpId="0" animBg="1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042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CHECK</a:t>
            </a:r>
          </a:p>
        </p:txBody>
      </p:sp>
      <p:grpSp>
        <p:nvGrpSpPr>
          <p:cNvPr id="8" name="组合 3"/>
          <p:cNvGrpSpPr>
            <a:grpSpLocks/>
          </p:cNvGrpSpPr>
          <p:nvPr/>
        </p:nvGrpSpPr>
        <p:grpSpPr bwMode="auto">
          <a:xfrm>
            <a:off x="3947065" y="1035613"/>
            <a:ext cx="893763" cy="1112837"/>
            <a:chOff x="3000364" y="3583751"/>
            <a:chExt cx="997181" cy="1164875"/>
          </a:xfrm>
        </p:grpSpPr>
        <p:cxnSp>
          <p:nvCxnSpPr>
            <p:cNvPr id="10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TextBox 5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2" name="TextBox 6"/>
            <p:cNvSpPr txBox="1">
              <a:spLocks noChangeArrowheads="1"/>
            </p:cNvSpPr>
            <p:nvPr/>
          </p:nvSpPr>
          <p:spPr bwMode="auto">
            <a:xfrm>
              <a:off x="3140288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3" name="组合 7"/>
          <p:cNvGrpSpPr>
            <a:grpSpLocks/>
          </p:cNvGrpSpPr>
          <p:nvPr/>
        </p:nvGrpSpPr>
        <p:grpSpPr bwMode="auto">
          <a:xfrm>
            <a:off x="6449579" y="1049681"/>
            <a:ext cx="851558" cy="1112837"/>
            <a:chOff x="3046909" y="3583751"/>
            <a:chExt cx="950632" cy="1164875"/>
          </a:xfrm>
        </p:grpSpPr>
        <p:cxnSp>
          <p:nvCxnSpPr>
            <p:cNvPr id="14" name="直接连接符 66"/>
            <p:cNvCxnSpPr/>
            <p:nvPr/>
          </p:nvCxnSpPr>
          <p:spPr>
            <a:xfrm>
              <a:off x="3046909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TextBox 9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6" name="TextBox 10"/>
            <p:cNvSpPr txBox="1">
              <a:spLocks noChangeArrowheads="1"/>
            </p:cNvSpPr>
            <p:nvPr/>
          </p:nvSpPr>
          <p:spPr bwMode="auto">
            <a:xfrm>
              <a:off x="3108984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17" name="椭圆 70"/>
          <p:cNvSpPr>
            <a:spLocks noChangeArrowheads="1"/>
          </p:cNvSpPr>
          <p:nvPr/>
        </p:nvSpPr>
        <p:spPr bwMode="auto">
          <a:xfrm>
            <a:off x="5126578" y="121976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 rot="10800000">
            <a:off x="4903501" y="1148310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9" name="Curved Right Arrow 18"/>
          <p:cNvSpPr/>
          <p:nvPr/>
        </p:nvSpPr>
        <p:spPr>
          <a:xfrm>
            <a:off x="3207434" y="1491176"/>
            <a:ext cx="618979" cy="24337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Left Arrow 19"/>
          <p:cNvSpPr/>
          <p:nvPr/>
        </p:nvSpPr>
        <p:spPr>
          <a:xfrm>
            <a:off x="7244862" y="1491175"/>
            <a:ext cx="576775" cy="243371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560321" y="2264899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321" y="2264899"/>
                <a:ext cx="478302" cy="786177"/>
              </a:xfrm>
              <a:prstGeom prst="rect">
                <a:avLst/>
              </a:prstGeom>
              <a:blipFill rotWithShape="0">
                <a:blip r:embed="rId4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833359" y="2121876"/>
                <a:ext cx="478302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3359" y="2121876"/>
                <a:ext cx="478302" cy="783804"/>
              </a:xfrm>
              <a:prstGeom prst="rect">
                <a:avLst/>
              </a:prstGeom>
              <a:blipFill rotWithShape="0">
                <a:blip r:embed="rId5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组合 3"/>
          <p:cNvGrpSpPr>
            <a:grpSpLocks/>
          </p:cNvGrpSpPr>
          <p:nvPr/>
        </p:nvGrpSpPr>
        <p:grpSpPr bwMode="auto">
          <a:xfrm>
            <a:off x="3873185" y="3211717"/>
            <a:ext cx="917647" cy="1213352"/>
            <a:chOff x="2936246" y="3507986"/>
            <a:chExt cx="1023828" cy="1270091"/>
          </a:xfrm>
        </p:grpSpPr>
        <p:cxnSp>
          <p:nvCxnSpPr>
            <p:cNvPr id="29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0" name="TextBox 5"/>
            <p:cNvSpPr txBox="1">
              <a:spLocks noChangeArrowheads="1"/>
            </p:cNvSpPr>
            <p:nvPr/>
          </p:nvSpPr>
          <p:spPr bwMode="auto">
            <a:xfrm>
              <a:off x="3102820" y="3507986"/>
              <a:ext cx="857254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2936246" y="4101393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6412308" y="3169515"/>
            <a:ext cx="780751" cy="1227421"/>
            <a:chOff x="2960806" y="3463809"/>
            <a:chExt cx="871587" cy="1284817"/>
          </a:xfrm>
        </p:grpSpPr>
        <p:cxnSp>
          <p:nvCxnSpPr>
            <p:cNvPr id="33" name="直接连接符 66"/>
            <p:cNvCxnSpPr/>
            <p:nvPr/>
          </p:nvCxnSpPr>
          <p:spPr>
            <a:xfrm>
              <a:off x="2999794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TextBox 9"/>
            <p:cNvSpPr txBox="1">
              <a:spLocks noChangeArrowheads="1"/>
            </p:cNvSpPr>
            <p:nvPr/>
          </p:nvSpPr>
          <p:spPr bwMode="auto">
            <a:xfrm>
              <a:off x="2975138" y="346380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10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5" name="TextBox 10"/>
            <p:cNvSpPr txBox="1">
              <a:spLocks noChangeArrowheads="1"/>
            </p:cNvSpPr>
            <p:nvPr/>
          </p:nvSpPr>
          <p:spPr bwMode="auto">
            <a:xfrm>
              <a:off x="2960806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36" name="椭圆 70"/>
          <p:cNvSpPr>
            <a:spLocks noChangeArrowheads="1"/>
          </p:cNvSpPr>
          <p:nvPr/>
        </p:nvSpPr>
        <p:spPr bwMode="auto">
          <a:xfrm>
            <a:off x="5110166" y="338384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 rot="10800000">
            <a:off x="4900476" y="3328500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79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 animBg="1"/>
      <p:bldP spid="21" grpId="0"/>
      <p:bldP spid="27" grpId="0"/>
      <p:bldP spid="36" grpId="0" animBg="1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0424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CHECK</a:t>
            </a:r>
          </a:p>
        </p:txBody>
      </p:sp>
      <p:grpSp>
        <p:nvGrpSpPr>
          <p:cNvPr id="8" name="组合 3"/>
          <p:cNvGrpSpPr>
            <a:grpSpLocks/>
          </p:cNvGrpSpPr>
          <p:nvPr/>
        </p:nvGrpSpPr>
        <p:grpSpPr bwMode="auto">
          <a:xfrm>
            <a:off x="3947065" y="1035613"/>
            <a:ext cx="893763" cy="1112837"/>
            <a:chOff x="3000364" y="3583751"/>
            <a:chExt cx="997181" cy="1164875"/>
          </a:xfrm>
        </p:grpSpPr>
        <p:cxnSp>
          <p:nvCxnSpPr>
            <p:cNvPr id="10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" name="TextBox 5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2" name="TextBox 6"/>
            <p:cNvSpPr txBox="1">
              <a:spLocks noChangeArrowheads="1"/>
            </p:cNvSpPr>
            <p:nvPr/>
          </p:nvSpPr>
          <p:spPr bwMode="auto">
            <a:xfrm>
              <a:off x="3140288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7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3" name="组合 7"/>
          <p:cNvGrpSpPr>
            <a:grpSpLocks/>
          </p:cNvGrpSpPr>
          <p:nvPr/>
        </p:nvGrpSpPr>
        <p:grpSpPr bwMode="auto">
          <a:xfrm>
            <a:off x="6449579" y="1049681"/>
            <a:ext cx="851558" cy="1112837"/>
            <a:chOff x="3046909" y="3583751"/>
            <a:chExt cx="950632" cy="1164875"/>
          </a:xfrm>
        </p:grpSpPr>
        <p:cxnSp>
          <p:nvCxnSpPr>
            <p:cNvPr id="14" name="直接连接符 66"/>
            <p:cNvCxnSpPr/>
            <p:nvPr/>
          </p:nvCxnSpPr>
          <p:spPr>
            <a:xfrm>
              <a:off x="3046909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TextBox 9"/>
            <p:cNvSpPr txBox="1">
              <a:spLocks noChangeArrowheads="1"/>
            </p:cNvSpPr>
            <p:nvPr/>
          </p:nvSpPr>
          <p:spPr bwMode="auto">
            <a:xfrm>
              <a:off x="3140286" y="358375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6" name="TextBox 10"/>
            <p:cNvSpPr txBox="1">
              <a:spLocks noChangeArrowheads="1"/>
            </p:cNvSpPr>
            <p:nvPr/>
          </p:nvSpPr>
          <p:spPr bwMode="auto">
            <a:xfrm>
              <a:off x="3108984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17" name="椭圆 70"/>
          <p:cNvSpPr>
            <a:spLocks noChangeArrowheads="1"/>
          </p:cNvSpPr>
          <p:nvPr/>
        </p:nvSpPr>
        <p:spPr bwMode="auto">
          <a:xfrm>
            <a:off x="5126578" y="121976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255194" y="1162378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9" name="Curved Right Arrow 18"/>
          <p:cNvSpPr/>
          <p:nvPr/>
        </p:nvSpPr>
        <p:spPr>
          <a:xfrm>
            <a:off x="3207434" y="1491176"/>
            <a:ext cx="618979" cy="243371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Left Arrow 19"/>
          <p:cNvSpPr/>
          <p:nvPr/>
        </p:nvSpPr>
        <p:spPr>
          <a:xfrm>
            <a:off x="7244862" y="1491175"/>
            <a:ext cx="576775" cy="243371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560321" y="2264899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0321" y="2264899"/>
                <a:ext cx="478302" cy="786177"/>
              </a:xfrm>
              <a:prstGeom prst="rect">
                <a:avLst/>
              </a:prstGeom>
              <a:blipFill rotWithShape="0">
                <a:blip r:embed="rId4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833359" y="2121876"/>
                <a:ext cx="478302" cy="7818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3359" y="2121876"/>
                <a:ext cx="478302" cy="781817"/>
              </a:xfrm>
              <a:prstGeom prst="rect">
                <a:avLst/>
              </a:prstGeom>
              <a:blipFill rotWithShape="0">
                <a:blip r:embed="rId5"/>
                <a:stretch>
                  <a:fillRect r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8" name="组合 3"/>
          <p:cNvGrpSpPr>
            <a:grpSpLocks/>
          </p:cNvGrpSpPr>
          <p:nvPr/>
        </p:nvGrpSpPr>
        <p:grpSpPr bwMode="auto">
          <a:xfrm>
            <a:off x="3873185" y="3211717"/>
            <a:ext cx="917647" cy="1213352"/>
            <a:chOff x="2936246" y="3507986"/>
            <a:chExt cx="1023828" cy="1270091"/>
          </a:xfrm>
        </p:grpSpPr>
        <p:cxnSp>
          <p:nvCxnSpPr>
            <p:cNvPr id="29" name="直接连接符 62"/>
            <p:cNvCxnSpPr/>
            <p:nvPr/>
          </p:nvCxnSpPr>
          <p:spPr>
            <a:xfrm>
              <a:off x="3000364" y="4143755"/>
              <a:ext cx="713790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0" name="TextBox 5"/>
            <p:cNvSpPr txBox="1">
              <a:spLocks noChangeArrowheads="1"/>
            </p:cNvSpPr>
            <p:nvPr/>
          </p:nvSpPr>
          <p:spPr bwMode="auto">
            <a:xfrm>
              <a:off x="3102820" y="3507986"/>
              <a:ext cx="857254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2936246" y="4101393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6412309" y="3169515"/>
            <a:ext cx="907360" cy="1227421"/>
            <a:chOff x="2960806" y="3463809"/>
            <a:chExt cx="1012926" cy="1284817"/>
          </a:xfrm>
        </p:grpSpPr>
        <p:cxnSp>
          <p:nvCxnSpPr>
            <p:cNvPr id="33" name="直接连接符 66"/>
            <p:cNvCxnSpPr/>
            <p:nvPr/>
          </p:nvCxnSpPr>
          <p:spPr>
            <a:xfrm>
              <a:off x="2999794" y="4143755"/>
              <a:ext cx="714195" cy="1662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TextBox 9"/>
            <p:cNvSpPr txBox="1">
              <a:spLocks noChangeArrowheads="1"/>
            </p:cNvSpPr>
            <p:nvPr/>
          </p:nvSpPr>
          <p:spPr bwMode="auto">
            <a:xfrm>
              <a:off x="3116477" y="346380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7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5" name="TextBox 10"/>
            <p:cNvSpPr txBox="1">
              <a:spLocks noChangeArrowheads="1"/>
            </p:cNvSpPr>
            <p:nvPr/>
          </p:nvSpPr>
          <p:spPr bwMode="auto">
            <a:xfrm>
              <a:off x="2960806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36" name="椭圆 70"/>
          <p:cNvSpPr>
            <a:spLocks noChangeArrowheads="1"/>
          </p:cNvSpPr>
          <p:nvPr/>
        </p:nvSpPr>
        <p:spPr bwMode="auto">
          <a:xfrm>
            <a:off x="5110166" y="3383843"/>
            <a:ext cx="785812" cy="785812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5224033" y="3300365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125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 animBg="1"/>
      <p:bldP spid="21" grpId="0"/>
      <p:bldP spid="27" grpId="0"/>
      <p:bldP spid="36" grpId="0" animBg="1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789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EXERCISE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19828"/>
          <a:stretch/>
        </p:blipFill>
        <p:spPr>
          <a:xfrm>
            <a:off x="3105516" y="140677"/>
            <a:ext cx="6179636" cy="610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9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-96948" y="0"/>
            <a:ext cx="29837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ANSWERS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243" y="209111"/>
            <a:ext cx="5987663" cy="603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97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17395" y="0"/>
            <a:ext cx="2226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DEFINE</a:t>
            </a: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239151" y="1146383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Fractions can also be compared by putting them in order.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40" name="TextBox 11"/>
          <p:cNvSpPr txBox="1">
            <a:spLocks noChangeArrowheads="1"/>
          </p:cNvSpPr>
          <p:nvPr/>
        </p:nvSpPr>
        <p:spPr bwMode="auto">
          <a:xfrm>
            <a:off x="222739" y="2114709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Ascending means from smallest to biggest.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41" name="TextBox 11"/>
          <p:cNvSpPr txBox="1">
            <a:spLocks noChangeArrowheads="1"/>
          </p:cNvSpPr>
          <p:nvPr/>
        </p:nvSpPr>
        <p:spPr bwMode="auto">
          <a:xfrm>
            <a:off x="220394" y="3195576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Descending means from biggest to smallest.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48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861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EXAMPLE</a:t>
            </a: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0" y="1005707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Put the following fractions in ascending order: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grpSp>
        <p:nvGrpSpPr>
          <p:cNvPr id="40" name="组合 3"/>
          <p:cNvGrpSpPr>
            <a:grpSpLocks/>
          </p:cNvGrpSpPr>
          <p:nvPr/>
        </p:nvGrpSpPr>
        <p:grpSpPr bwMode="auto">
          <a:xfrm>
            <a:off x="2102117" y="1944428"/>
            <a:ext cx="849516" cy="1186580"/>
            <a:chOff x="2999794" y="3521999"/>
            <a:chExt cx="948353" cy="1242065"/>
          </a:xfrm>
        </p:grpSpPr>
        <p:cxnSp>
          <p:nvCxnSpPr>
            <p:cNvPr id="41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Box 6"/>
            <p:cNvSpPr txBox="1">
              <a:spLocks noChangeArrowheads="1"/>
            </p:cNvSpPr>
            <p:nvPr/>
          </p:nvSpPr>
          <p:spPr bwMode="auto">
            <a:xfrm>
              <a:off x="3090892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>
              <a:off x="3076055" y="4087379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44" name="组合 3"/>
          <p:cNvGrpSpPr>
            <a:grpSpLocks/>
          </p:cNvGrpSpPr>
          <p:nvPr/>
        </p:nvGrpSpPr>
        <p:grpSpPr bwMode="auto">
          <a:xfrm>
            <a:off x="3698203" y="1959176"/>
            <a:ext cx="854126" cy="1157083"/>
            <a:chOff x="2999794" y="3537437"/>
            <a:chExt cx="953500" cy="1211189"/>
          </a:xfrm>
        </p:grpSpPr>
        <p:cxnSp>
          <p:nvCxnSpPr>
            <p:cNvPr id="45" name="直接连接符 9"/>
            <p:cNvCxnSpPr/>
            <p:nvPr/>
          </p:nvCxnSpPr>
          <p:spPr>
            <a:xfrm>
              <a:off x="2999794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TextBox 10"/>
            <p:cNvSpPr txBox="1">
              <a:spLocks noChangeArrowheads="1"/>
            </p:cNvSpPr>
            <p:nvPr/>
          </p:nvSpPr>
          <p:spPr bwMode="auto">
            <a:xfrm>
              <a:off x="3096039" y="3537437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47" name="TextBox 11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组合 12"/>
          <p:cNvGrpSpPr>
            <a:grpSpLocks/>
          </p:cNvGrpSpPr>
          <p:nvPr/>
        </p:nvGrpSpPr>
        <p:grpSpPr bwMode="auto">
          <a:xfrm>
            <a:off x="5292090" y="1944426"/>
            <a:ext cx="850976" cy="1171832"/>
            <a:chOff x="2999794" y="3521998"/>
            <a:chExt cx="949983" cy="1226628"/>
          </a:xfrm>
        </p:grpSpPr>
        <p:cxnSp>
          <p:nvCxnSpPr>
            <p:cNvPr id="49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0" name="TextBox 14"/>
            <p:cNvSpPr txBox="1">
              <a:spLocks noChangeArrowheads="1"/>
            </p:cNvSpPr>
            <p:nvPr/>
          </p:nvSpPr>
          <p:spPr bwMode="auto">
            <a:xfrm>
              <a:off x="3074429" y="3521998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51" name="TextBox 15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67" name="组合 12"/>
          <p:cNvGrpSpPr>
            <a:grpSpLocks/>
          </p:cNvGrpSpPr>
          <p:nvPr/>
        </p:nvGrpSpPr>
        <p:grpSpPr bwMode="auto">
          <a:xfrm>
            <a:off x="6717861" y="1927334"/>
            <a:ext cx="913938" cy="1216076"/>
            <a:chOff x="2960807" y="3506561"/>
            <a:chExt cx="1020270" cy="1272941"/>
          </a:xfrm>
        </p:grpSpPr>
        <p:cxnSp>
          <p:nvCxnSpPr>
            <p:cNvPr id="68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14"/>
            <p:cNvSpPr txBox="1">
              <a:spLocks noChangeArrowheads="1"/>
            </p:cNvSpPr>
            <p:nvPr/>
          </p:nvSpPr>
          <p:spPr bwMode="auto">
            <a:xfrm>
              <a:off x="3123822" y="350656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7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70" name="TextBox 15"/>
            <p:cNvSpPr txBox="1">
              <a:spLocks noChangeArrowheads="1"/>
            </p:cNvSpPr>
            <p:nvPr/>
          </p:nvSpPr>
          <p:spPr bwMode="auto">
            <a:xfrm>
              <a:off x="2960807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76" name="组合 3"/>
          <p:cNvGrpSpPr>
            <a:grpSpLocks/>
          </p:cNvGrpSpPr>
          <p:nvPr/>
        </p:nvGrpSpPr>
        <p:grpSpPr bwMode="auto">
          <a:xfrm>
            <a:off x="2077536" y="3306196"/>
            <a:ext cx="849516" cy="1186580"/>
            <a:chOff x="2999794" y="3521999"/>
            <a:chExt cx="948353" cy="1242065"/>
          </a:xfrm>
        </p:grpSpPr>
        <p:cxnSp>
          <p:nvCxnSpPr>
            <p:cNvPr id="77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8" name="TextBox 6"/>
            <p:cNvSpPr txBox="1">
              <a:spLocks noChangeArrowheads="1"/>
            </p:cNvSpPr>
            <p:nvPr/>
          </p:nvSpPr>
          <p:spPr bwMode="auto">
            <a:xfrm>
              <a:off x="3090892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79" name="TextBox 7"/>
            <p:cNvSpPr txBox="1">
              <a:spLocks noChangeArrowheads="1"/>
            </p:cNvSpPr>
            <p:nvPr/>
          </p:nvSpPr>
          <p:spPr bwMode="auto">
            <a:xfrm>
              <a:off x="3076055" y="4087379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0" name="组合 3"/>
          <p:cNvGrpSpPr>
            <a:grpSpLocks/>
          </p:cNvGrpSpPr>
          <p:nvPr/>
        </p:nvGrpSpPr>
        <p:grpSpPr bwMode="auto">
          <a:xfrm>
            <a:off x="3656602" y="3320944"/>
            <a:ext cx="779510" cy="1157083"/>
            <a:chOff x="3079575" y="3537437"/>
            <a:chExt cx="870202" cy="1211189"/>
          </a:xfrm>
        </p:grpSpPr>
        <p:cxnSp>
          <p:nvCxnSpPr>
            <p:cNvPr id="81" name="直接连接符 9"/>
            <p:cNvCxnSpPr/>
            <p:nvPr/>
          </p:nvCxnSpPr>
          <p:spPr>
            <a:xfrm>
              <a:off x="3131506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2" name="TextBox 10"/>
            <p:cNvSpPr txBox="1">
              <a:spLocks noChangeArrowheads="1"/>
            </p:cNvSpPr>
            <p:nvPr/>
          </p:nvSpPr>
          <p:spPr bwMode="auto">
            <a:xfrm>
              <a:off x="3079575" y="3537437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83" name="TextBox 11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4" name="组合 12"/>
          <p:cNvGrpSpPr>
            <a:grpSpLocks/>
          </p:cNvGrpSpPr>
          <p:nvPr/>
        </p:nvGrpSpPr>
        <p:grpSpPr bwMode="auto">
          <a:xfrm>
            <a:off x="5201634" y="3320942"/>
            <a:ext cx="784120" cy="1171832"/>
            <a:chOff x="3074429" y="3521998"/>
            <a:chExt cx="875348" cy="1226628"/>
          </a:xfrm>
        </p:grpSpPr>
        <p:cxnSp>
          <p:nvCxnSpPr>
            <p:cNvPr id="85" name="直接连接符 13"/>
            <p:cNvCxnSpPr/>
            <p:nvPr/>
          </p:nvCxnSpPr>
          <p:spPr>
            <a:xfrm>
              <a:off x="3098578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6" name="TextBox 14"/>
            <p:cNvSpPr txBox="1">
              <a:spLocks noChangeArrowheads="1"/>
            </p:cNvSpPr>
            <p:nvPr/>
          </p:nvSpPr>
          <p:spPr bwMode="auto">
            <a:xfrm>
              <a:off x="3074429" y="3521998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87" name="TextBox 15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8" name="组合 12"/>
          <p:cNvGrpSpPr>
            <a:grpSpLocks/>
          </p:cNvGrpSpPr>
          <p:nvPr/>
        </p:nvGrpSpPr>
        <p:grpSpPr bwMode="auto">
          <a:xfrm>
            <a:off x="6693280" y="3303851"/>
            <a:ext cx="781203" cy="1245573"/>
            <a:chOff x="2960807" y="3475685"/>
            <a:chExt cx="872092" cy="1303817"/>
          </a:xfrm>
        </p:grpSpPr>
        <p:cxnSp>
          <p:nvCxnSpPr>
            <p:cNvPr id="89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0" name="TextBox 14"/>
            <p:cNvSpPr txBox="1">
              <a:spLocks noChangeArrowheads="1"/>
            </p:cNvSpPr>
            <p:nvPr/>
          </p:nvSpPr>
          <p:spPr bwMode="auto">
            <a:xfrm>
              <a:off x="2975644" y="3475685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91" name="TextBox 15"/>
            <p:cNvSpPr txBox="1">
              <a:spLocks noChangeArrowheads="1"/>
            </p:cNvSpPr>
            <p:nvPr/>
          </p:nvSpPr>
          <p:spPr bwMode="auto">
            <a:xfrm>
              <a:off x="2960807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92" name="组合 3"/>
          <p:cNvGrpSpPr>
            <a:grpSpLocks/>
          </p:cNvGrpSpPr>
          <p:nvPr/>
        </p:nvGrpSpPr>
        <p:grpSpPr bwMode="auto">
          <a:xfrm>
            <a:off x="8375098" y="5002261"/>
            <a:ext cx="849516" cy="1186580"/>
            <a:chOff x="2999794" y="3521999"/>
            <a:chExt cx="948353" cy="1242065"/>
          </a:xfrm>
        </p:grpSpPr>
        <p:cxnSp>
          <p:nvCxnSpPr>
            <p:cNvPr id="93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4" name="TextBox 6"/>
            <p:cNvSpPr txBox="1">
              <a:spLocks noChangeArrowheads="1"/>
            </p:cNvSpPr>
            <p:nvPr/>
          </p:nvSpPr>
          <p:spPr bwMode="auto">
            <a:xfrm>
              <a:off x="3090892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95" name="TextBox 7"/>
            <p:cNvSpPr txBox="1">
              <a:spLocks noChangeArrowheads="1"/>
            </p:cNvSpPr>
            <p:nvPr/>
          </p:nvSpPr>
          <p:spPr bwMode="auto">
            <a:xfrm>
              <a:off x="3076055" y="4087379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96" name="组合 3"/>
          <p:cNvGrpSpPr>
            <a:grpSpLocks/>
          </p:cNvGrpSpPr>
          <p:nvPr/>
        </p:nvGrpSpPr>
        <p:grpSpPr bwMode="auto">
          <a:xfrm>
            <a:off x="6903519" y="5017009"/>
            <a:ext cx="854126" cy="1157083"/>
            <a:chOff x="2999794" y="3537437"/>
            <a:chExt cx="953500" cy="1211189"/>
          </a:xfrm>
        </p:grpSpPr>
        <p:cxnSp>
          <p:nvCxnSpPr>
            <p:cNvPr id="97" name="直接连接符 9"/>
            <p:cNvCxnSpPr/>
            <p:nvPr/>
          </p:nvCxnSpPr>
          <p:spPr>
            <a:xfrm>
              <a:off x="2999794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8" name="TextBox 10"/>
            <p:cNvSpPr txBox="1">
              <a:spLocks noChangeArrowheads="1"/>
            </p:cNvSpPr>
            <p:nvPr/>
          </p:nvSpPr>
          <p:spPr bwMode="auto">
            <a:xfrm>
              <a:off x="3096039" y="3537437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99" name="TextBox 11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00" name="组合 12"/>
          <p:cNvGrpSpPr>
            <a:grpSpLocks/>
          </p:cNvGrpSpPr>
          <p:nvPr/>
        </p:nvGrpSpPr>
        <p:grpSpPr bwMode="auto">
          <a:xfrm>
            <a:off x="5414993" y="5017007"/>
            <a:ext cx="850976" cy="1171832"/>
            <a:chOff x="2999794" y="3521998"/>
            <a:chExt cx="949983" cy="1226628"/>
          </a:xfrm>
        </p:grpSpPr>
        <p:cxnSp>
          <p:nvCxnSpPr>
            <p:cNvPr id="101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2" name="TextBox 14"/>
            <p:cNvSpPr txBox="1">
              <a:spLocks noChangeArrowheads="1"/>
            </p:cNvSpPr>
            <p:nvPr/>
          </p:nvSpPr>
          <p:spPr bwMode="auto">
            <a:xfrm>
              <a:off x="3074429" y="3521998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5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03" name="TextBox 15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04" name="组合 12"/>
          <p:cNvGrpSpPr>
            <a:grpSpLocks/>
          </p:cNvGrpSpPr>
          <p:nvPr/>
        </p:nvGrpSpPr>
        <p:grpSpPr bwMode="auto">
          <a:xfrm>
            <a:off x="3891087" y="4999916"/>
            <a:ext cx="913938" cy="1216076"/>
            <a:chOff x="2960807" y="3506561"/>
            <a:chExt cx="1020270" cy="1272941"/>
          </a:xfrm>
        </p:grpSpPr>
        <p:cxnSp>
          <p:nvCxnSpPr>
            <p:cNvPr id="105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6" name="TextBox 14"/>
            <p:cNvSpPr txBox="1">
              <a:spLocks noChangeArrowheads="1"/>
            </p:cNvSpPr>
            <p:nvPr/>
          </p:nvSpPr>
          <p:spPr bwMode="auto">
            <a:xfrm>
              <a:off x="3123822" y="350656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7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07" name="TextBox 15"/>
            <p:cNvSpPr txBox="1">
              <a:spLocks noChangeArrowheads="1"/>
            </p:cNvSpPr>
            <p:nvPr/>
          </p:nvSpPr>
          <p:spPr bwMode="auto">
            <a:xfrm>
              <a:off x="2960807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108" name="TextBox 107"/>
          <p:cNvSpPr txBox="1">
            <a:spLocks noChangeArrowheads="1"/>
          </p:cNvSpPr>
          <p:nvPr/>
        </p:nvSpPr>
        <p:spPr bwMode="auto">
          <a:xfrm rot="10800000">
            <a:off x="4438284" y="5169099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09" name="TextBox 108"/>
          <p:cNvSpPr txBox="1">
            <a:spLocks noChangeArrowheads="1"/>
          </p:cNvSpPr>
          <p:nvPr/>
        </p:nvSpPr>
        <p:spPr bwMode="auto">
          <a:xfrm rot="10800000">
            <a:off x="7333884" y="5188763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0" name="TextBox 109"/>
          <p:cNvSpPr txBox="1">
            <a:spLocks noChangeArrowheads="1"/>
          </p:cNvSpPr>
          <p:nvPr/>
        </p:nvSpPr>
        <p:spPr bwMode="auto">
          <a:xfrm rot="10800000">
            <a:off x="5981949" y="5149434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1" name="Curved Right Arrow 110"/>
          <p:cNvSpPr/>
          <p:nvPr/>
        </p:nvSpPr>
        <p:spPr>
          <a:xfrm>
            <a:off x="1563329" y="2449821"/>
            <a:ext cx="375291" cy="15617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/>
              <p:cNvSpPr txBox="1"/>
              <p:nvPr/>
            </p:nvSpPr>
            <p:spPr>
              <a:xfrm>
                <a:off x="952747" y="2810589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2" name="TextBox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47" y="2810589"/>
                <a:ext cx="478302" cy="786177"/>
              </a:xfrm>
              <a:prstGeom prst="rect">
                <a:avLst/>
              </a:prstGeom>
              <a:blipFill rotWithShape="0">
                <a:blip r:embed="rId4"/>
                <a:stretch>
                  <a:fillRect r="-177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3" name="Curved Right Arrow 112"/>
          <p:cNvSpPr/>
          <p:nvPr/>
        </p:nvSpPr>
        <p:spPr>
          <a:xfrm>
            <a:off x="3220064" y="2454738"/>
            <a:ext cx="375291" cy="15617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/>
              <p:cNvSpPr txBox="1"/>
              <p:nvPr/>
            </p:nvSpPr>
            <p:spPr>
              <a:xfrm>
                <a:off x="2609482" y="2815506"/>
                <a:ext cx="478302" cy="7824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4" name="TextBox 1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482" y="2815506"/>
                <a:ext cx="478302" cy="782458"/>
              </a:xfrm>
              <a:prstGeom prst="rect">
                <a:avLst/>
              </a:prstGeom>
              <a:blipFill rotWithShape="0">
                <a:blip r:embed="rId5"/>
                <a:stretch>
                  <a:fillRect r="-177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5" name="Curved Right Arrow 114"/>
          <p:cNvSpPr/>
          <p:nvPr/>
        </p:nvSpPr>
        <p:spPr>
          <a:xfrm>
            <a:off x="4744064" y="2444906"/>
            <a:ext cx="375291" cy="15617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TextBox 115"/>
              <p:cNvSpPr txBox="1"/>
              <p:nvPr/>
            </p:nvSpPr>
            <p:spPr>
              <a:xfrm>
                <a:off x="4133482" y="2805674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6" name="TextBox 1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3482" y="2805674"/>
                <a:ext cx="478302" cy="786177"/>
              </a:xfrm>
              <a:prstGeom prst="rect">
                <a:avLst/>
              </a:prstGeom>
              <a:blipFill rotWithShape="0">
                <a:blip r:embed="rId6"/>
                <a:stretch>
                  <a:fillRect r="-177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7" name="Curved Right Arrow 116"/>
          <p:cNvSpPr/>
          <p:nvPr/>
        </p:nvSpPr>
        <p:spPr>
          <a:xfrm>
            <a:off x="6238567" y="2494067"/>
            <a:ext cx="375291" cy="15617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8" name="TextBox 117"/>
              <p:cNvSpPr txBox="1"/>
              <p:nvPr/>
            </p:nvSpPr>
            <p:spPr>
              <a:xfrm>
                <a:off x="5627985" y="2854835"/>
                <a:ext cx="478302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8" name="TextBox 1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7985" y="2854835"/>
                <a:ext cx="478302" cy="783804"/>
              </a:xfrm>
              <a:prstGeom prst="rect">
                <a:avLst/>
              </a:prstGeom>
              <a:blipFill rotWithShape="0">
                <a:blip r:embed="rId7"/>
                <a:stretch>
                  <a:fillRect r="-177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9" name="TextBox 11"/>
          <p:cNvSpPr txBox="1">
            <a:spLocks noChangeArrowheads="1"/>
          </p:cNvSpPr>
          <p:nvPr/>
        </p:nvSpPr>
        <p:spPr bwMode="auto">
          <a:xfrm>
            <a:off x="7654412" y="1821786"/>
            <a:ext cx="408530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common denominator is 24. </a:t>
            </a:r>
          </a:p>
          <a:p>
            <a:pPr eaLnBrk="1" hangingPunct="1"/>
            <a:endParaRPr lang="en-US" altLang="zh-CN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Each fraction needs to then be converted so that all the denominators are the same.</a:t>
            </a:r>
          </a:p>
          <a:p>
            <a:pPr eaLnBrk="1" hangingPunct="1"/>
            <a:endParaRPr lang="en-US" altLang="zh-CN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numerators can then be compared.</a:t>
            </a:r>
            <a:endParaRPr lang="zh-CN" altLang="en-US" sz="20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51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 animBg="1"/>
      <p:bldP spid="112" grpId="0"/>
      <p:bldP spid="113" grpId="0" animBg="1"/>
      <p:bldP spid="114" grpId="0"/>
      <p:bldP spid="115" grpId="0" animBg="1"/>
      <p:bldP spid="116" grpId="0"/>
      <p:bldP spid="117" grpId="0" animBg="1"/>
      <p:bldP spid="1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8616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EXAMPLE</a:t>
            </a:r>
          </a:p>
        </p:txBody>
      </p:sp>
      <p:sp>
        <p:nvSpPr>
          <p:cNvPr id="20" name="TextBox 11"/>
          <p:cNvSpPr txBox="1">
            <a:spLocks noChangeArrowheads="1"/>
          </p:cNvSpPr>
          <p:nvPr/>
        </p:nvSpPr>
        <p:spPr bwMode="auto">
          <a:xfrm>
            <a:off x="0" y="1005707"/>
            <a:ext cx="1219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Put the following fractions in descending order: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grpSp>
        <p:nvGrpSpPr>
          <p:cNvPr id="40" name="组合 3"/>
          <p:cNvGrpSpPr>
            <a:grpSpLocks/>
          </p:cNvGrpSpPr>
          <p:nvPr/>
        </p:nvGrpSpPr>
        <p:grpSpPr bwMode="auto">
          <a:xfrm>
            <a:off x="2102117" y="1944428"/>
            <a:ext cx="849516" cy="1186580"/>
            <a:chOff x="2999794" y="3521999"/>
            <a:chExt cx="948353" cy="1242065"/>
          </a:xfrm>
        </p:grpSpPr>
        <p:cxnSp>
          <p:nvCxnSpPr>
            <p:cNvPr id="41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Box 6"/>
            <p:cNvSpPr txBox="1">
              <a:spLocks noChangeArrowheads="1"/>
            </p:cNvSpPr>
            <p:nvPr/>
          </p:nvSpPr>
          <p:spPr bwMode="auto">
            <a:xfrm>
              <a:off x="3090892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>
              <a:off x="3076055" y="4087379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44" name="组合 3"/>
          <p:cNvGrpSpPr>
            <a:grpSpLocks/>
          </p:cNvGrpSpPr>
          <p:nvPr/>
        </p:nvGrpSpPr>
        <p:grpSpPr bwMode="auto">
          <a:xfrm>
            <a:off x="3712271" y="1931040"/>
            <a:ext cx="854126" cy="1157083"/>
            <a:chOff x="2999794" y="3537437"/>
            <a:chExt cx="953500" cy="1211189"/>
          </a:xfrm>
        </p:grpSpPr>
        <p:cxnSp>
          <p:nvCxnSpPr>
            <p:cNvPr id="45" name="直接连接符 9"/>
            <p:cNvCxnSpPr/>
            <p:nvPr/>
          </p:nvCxnSpPr>
          <p:spPr>
            <a:xfrm>
              <a:off x="2999794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" name="TextBox 10"/>
            <p:cNvSpPr txBox="1">
              <a:spLocks noChangeArrowheads="1"/>
            </p:cNvSpPr>
            <p:nvPr/>
          </p:nvSpPr>
          <p:spPr bwMode="auto">
            <a:xfrm>
              <a:off x="3096039" y="3537437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47" name="TextBox 11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组合 12"/>
          <p:cNvGrpSpPr>
            <a:grpSpLocks/>
          </p:cNvGrpSpPr>
          <p:nvPr/>
        </p:nvGrpSpPr>
        <p:grpSpPr bwMode="auto">
          <a:xfrm>
            <a:off x="5383773" y="1972562"/>
            <a:ext cx="869693" cy="1171832"/>
            <a:chOff x="2960806" y="3521998"/>
            <a:chExt cx="970878" cy="1226628"/>
          </a:xfrm>
        </p:grpSpPr>
        <p:cxnSp>
          <p:nvCxnSpPr>
            <p:cNvPr id="49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0" name="TextBox 14"/>
            <p:cNvSpPr txBox="1">
              <a:spLocks noChangeArrowheads="1"/>
            </p:cNvSpPr>
            <p:nvPr/>
          </p:nvSpPr>
          <p:spPr bwMode="auto">
            <a:xfrm>
              <a:off x="3074429" y="3521998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51" name="TextBox 15"/>
            <p:cNvSpPr txBox="1">
              <a:spLocks noChangeArrowheads="1"/>
            </p:cNvSpPr>
            <p:nvPr/>
          </p:nvSpPr>
          <p:spPr bwMode="auto">
            <a:xfrm>
              <a:off x="2960806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67" name="组合 12"/>
          <p:cNvGrpSpPr>
            <a:grpSpLocks/>
          </p:cNvGrpSpPr>
          <p:nvPr/>
        </p:nvGrpSpPr>
        <p:grpSpPr bwMode="auto">
          <a:xfrm>
            <a:off x="6752784" y="1927334"/>
            <a:ext cx="880474" cy="1216076"/>
            <a:chOff x="2999794" y="3506561"/>
            <a:chExt cx="982913" cy="1272941"/>
          </a:xfrm>
        </p:grpSpPr>
        <p:cxnSp>
          <p:nvCxnSpPr>
            <p:cNvPr id="68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14"/>
            <p:cNvSpPr txBox="1">
              <a:spLocks noChangeArrowheads="1"/>
            </p:cNvSpPr>
            <p:nvPr/>
          </p:nvSpPr>
          <p:spPr bwMode="auto">
            <a:xfrm>
              <a:off x="3123822" y="350656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70" name="TextBox 15"/>
            <p:cNvSpPr txBox="1">
              <a:spLocks noChangeArrowheads="1"/>
            </p:cNvSpPr>
            <p:nvPr/>
          </p:nvSpPr>
          <p:spPr bwMode="auto">
            <a:xfrm>
              <a:off x="3125450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76" name="组合 3"/>
          <p:cNvGrpSpPr>
            <a:grpSpLocks/>
          </p:cNvGrpSpPr>
          <p:nvPr/>
        </p:nvGrpSpPr>
        <p:grpSpPr bwMode="auto">
          <a:xfrm>
            <a:off x="2013115" y="3306196"/>
            <a:ext cx="913938" cy="1186580"/>
            <a:chOff x="2927877" y="3521999"/>
            <a:chExt cx="1020270" cy="1242065"/>
          </a:xfrm>
        </p:grpSpPr>
        <p:cxnSp>
          <p:nvCxnSpPr>
            <p:cNvPr id="77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8" name="TextBox 6"/>
            <p:cNvSpPr txBox="1">
              <a:spLocks noChangeArrowheads="1"/>
            </p:cNvSpPr>
            <p:nvPr/>
          </p:nvSpPr>
          <p:spPr bwMode="auto">
            <a:xfrm>
              <a:off x="3090892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79" name="TextBox 7"/>
            <p:cNvSpPr txBox="1">
              <a:spLocks noChangeArrowheads="1"/>
            </p:cNvSpPr>
            <p:nvPr/>
          </p:nvSpPr>
          <p:spPr bwMode="auto">
            <a:xfrm>
              <a:off x="2927877" y="4087379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0" name="组合 3"/>
          <p:cNvGrpSpPr>
            <a:grpSpLocks/>
          </p:cNvGrpSpPr>
          <p:nvPr/>
        </p:nvGrpSpPr>
        <p:grpSpPr bwMode="auto">
          <a:xfrm>
            <a:off x="3668196" y="3320944"/>
            <a:ext cx="903119" cy="1157083"/>
            <a:chOff x="3092520" y="3537437"/>
            <a:chExt cx="1008193" cy="1211189"/>
          </a:xfrm>
        </p:grpSpPr>
        <p:cxnSp>
          <p:nvCxnSpPr>
            <p:cNvPr id="81" name="直接连接符 9"/>
            <p:cNvCxnSpPr/>
            <p:nvPr/>
          </p:nvCxnSpPr>
          <p:spPr>
            <a:xfrm>
              <a:off x="3131506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2" name="TextBox 10"/>
            <p:cNvSpPr txBox="1">
              <a:spLocks noChangeArrowheads="1"/>
            </p:cNvSpPr>
            <p:nvPr/>
          </p:nvSpPr>
          <p:spPr bwMode="auto">
            <a:xfrm>
              <a:off x="3243458" y="3537437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83" name="TextBox 11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4" name="组合 12"/>
          <p:cNvGrpSpPr>
            <a:grpSpLocks/>
          </p:cNvGrpSpPr>
          <p:nvPr/>
        </p:nvGrpSpPr>
        <p:grpSpPr bwMode="auto">
          <a:xfrm>
            <a:off x="5129351" y="3320941"/>
            <a:ext cx="788011" cy="1186581"/>
            <a:chOff x="2993734" y="3521998"/>
            <a:chExt cx="879691" cy="1242067"/>
          </a:xfrm>
        </p:grpSpPr>
        <p:cxnSp>
          <p:nvCxnSpPr>
            <p:cNvPr id="85" name="直接连接符 13"/>
            <p:cNvCxnSpPr/>
            <p:nvPr/>
          </p:nvCxnSpPr>
          <p:spPr>
            <a:xfrm>
              <a:off x="3098578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6" name="TextBox 14"/>
            <p:cNvSpPr txBox="1">
              <a:spLocks noChangeArrowheads="1"/>
            </p:cNvSpPr>
            <p:nvPr/>
          </p:nvSpPr>
          <p:spPr bwMode="auto">
            <a:xfrm>
              <a:off x="3016170" y="3521998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87" name="TextBox 15"/>
            <p:cNvSpPr txBox="1">
              <a:spLocks noChangeArrowheads="1"/>
            </p:cNvSpPr>
            <p:nvPr/>
          </p:nvSpPr>
          <p:spPr bwMode="auto">
            <a:xfrm>
              <a:off x="2993734" y="4087381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88" name="组合 12"/>
          <p:cNvGrpSpPr>
            <a:grpSpLocks/>
          </p:cNvGrpSpPr>
          <p:nvPr/>
        </p:nvGrpSpPr>
        <p:grpSpPr bwMode="auto">
          <a:xfrm>
            <a:off x="6693279" y="3303851"/>
            <a:ext cx="854945" cy="1245573"/>
            <a:chOff x="2960807" y="3475685"/>
            <a:chExt cx="954414" cy="1303817"/>
          </a:xfrm>
        </p:grpSpPr>
        <p:cxnSp>
          <p:nvCxnSpPr>
            <p:cNvPr id="89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0" name="TextBox 14"/>
            <p:cNvSpPr txBox="1">
              <a:spLocks noChangeArrowheads="1"/>
            </p:cNvSpPr>
            <p:nvPr/>
          </p:nvSpPr>
          <p:spPr bwMode="auto">
            <a:xfrm>
              <a:off x="3057966" y="3475685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91" name="TextBox 15"/>
            <p:cNvSpPr txBox="1">
              <a:spLocks noChangeArrowheads="1"/>
            </p:cNvSpPr>
            <p:nvPr/>
          </p:nvSpPr>
          <p:spPr bwMode="auto">
            <a:xfrm>
              <a:off x="2960807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92" name="组合 3"/>
          <p:cNvGrpSpPr>
            <a:grpSpLocks/>
          </p:cNvGrpSpPr>
          <p:nvPr/>
        </p:nvGrpSpPr>
        <p:grpSpPr bwMode="auto">
          <a:xfrm>
            <a:off x="8375101" y="5002260"/>
            <a:ext cx="859598" cy="1201328"/>
            <a:chOff x="2999794" y="3521999"/>
            <a:chExt cx="959607" cy="1257503"/>
          </a:xfrm>
        </p:grpSpPr>
        <p:cxnSp>
          <p:nvCxnSpPr>
            <p:cNvPr id="93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4" name="TextBox 6"/>
            <p:cNvSpPr txBox="1">
              <a:spLocks noChangeArrowheads="1"/>
            </p:cNvSpPr>
            <p:nvPr/>
          </p:nvSpPr>
          <p:spPr bwMode="auto">
            <a:xfrm>
              <a:off x="3090892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95" name="TextBox 7"/>
            <p:cNvSpPr txBox="1">
              <a:spLocks noChangeArrowheads="1"/>
            </p:cNvSpPr>
            <p:nvPr/>
          </p:nvSpPr>
          <p:spPr bwMode="auto">
            <a:xfrm>
              <a:off x="3102144" y="4102817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96" name="组合 3"/>
          <p:cNvGrpSpPr>
            <a:grpSpLocks/>
          </p:cNvGrpSpPr>
          <p:nvPr/>
        </p:nvGrpSpPr>
        <p:grpSpPr bwMode="auto">
          <a:xfrm>
            <a:off x="6903519" y="5017009"/>
            <a:ext cx="854126" cy="1157083"/>
            <a:chOff x="2999794" y="3537437"/>
            <a:chExt cx="953500" cy="1211189"/>
          </a:xfrm>
        </p:grpSpPr>
        <p:cxnSp>
          <p:nvCxnSpPr>
            <p:cNvPr id="97" name="直接连接符 9"/>
            <p:cNvCxnSpPr/>
            <p:nvPr/>
          </p:nvCxnSpPr>
          <p:spPr>
            <a:xfrm>
              <a:off x="2999794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8" name="TextBox 10"/>
            <p:cNvSpPr txBox="1">
              <a:spLocks noChangeArrowheads="1"/>
            </p:cNvSpPr>
            <p:nvPr/>
          </p:nvSpPr>
          <p:spPr bwMode="auto">
            <a:xfrm>
              <a:off x="3096039" y="3537437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99" name="TextBox 11"/>
            <p:cNvSpPr txBox="1">
              <a:spLocks noChangeArrowheads="1"/>
            </p:cNvSpPr>
            <p:nvPr/>
          </p:nvSpPr>
          <p:spPr bwMode="auto">
            <a:xfrm>
              <a:off x="3086442" y="4071942"/>
              <a:ext cx="857256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00" name="组合 12"/>
          <p:cNvGrpSpPr>
            <a:grpSpLocks/>
          </p:cNvGrpSpPr>
          <p:nvPr/>
        </p:nvGrpSpPr>
        <p:grpSpPr bwMode="auto">
          <a:xfrm>
            <a:off x="5414993" y="5017007"/>
            <a:ext cx="850976" cy="1171832"/>
            <a:chOff x="2999794" y="3521998"/>
            <a:chExt cx="949983" cy="1226628"/>
          </a:xfrm>
        </p:grpSpPr>
        <p:cxnSp>
          <p:nvCxnSpPr>
            <p:cNvPr id="101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2" name="TextBox 14"/>
            <p:cNvSpPr txBox="1">
              <a:spLocks noChangeArrowheads="1"/>
            </p:cNvSpPr>
            <p:nvPr/>
          </p:nvSpPr>
          <p:spPr bwMode="auto">
            <a:xfrm>
              <a:off x="3074429" y="3521998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03" name="TextBox 15"/>
            <p:cNvSpPr txBox="1">
              <a:spLocks noChangeArrowheads="1"/>
            </p:cNvSpPr>
            <p:nvPr/>
          </p:nvSpPr>
          <p:spPr bwMode="auto">
            <a:xfrm>
              <a:off x="3092520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04" name="组合 12"/>
          <p:cNvGrpSpPr>
            <a:grpSpLocks/>
          </p:cNvGrpSpPr>
          <p:nvPr/>
        </p:nvGrpSpPr>
        <p:grpSpPr bwMode="auto">
          <a:xfrm>
            <a:off x="3883826" y="4999916"/>
            <a:ext cx="878994" cy="1216076"/>
            <a:chOff x="2952703" y="3506561"/>
            <a:chExt cx="981261" cy="1272941"/>
          </a:xfrm>
        </p:grpSpPr>
        <p:cxnSp>
          <p:nvCxnSpPr>
            <p:cNvPr id="105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6" name="TextBox 14"/>
            <p:cNvSpPr txBox="1">
              <a:spLocks noChangeArrowheads="1"/>
            </p:cNvSpPr>
            <p:nvPr/>
          </p:nvSpPr>
          <p:spPr bwMode="auto">
            <a:xfrm>
              <a:off x="3076709" y="350656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1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07" name="TextBox 15"/>
            <p:cNvSpPr txBox="1">
              <a:spLocks noChangeArrowheads="1"/>
            </p:cNvSpPr>
            <p:nvPr/>
          </p:nvSpPr>
          <p:spPr bwMode="auto">
            <a:xfrm>
              <a:off x="2952703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sp>
        <p:nvSpPr>
          <p:cNvPr id="108" name="TextBox 107"/>
          <p:cNvSpPr txBox="1">
            <a:spLocks noChangeArrowheads="1"/>
          </p:cNvSpPr>
          <p:nvPr/>
        </p:nvSpPr>
        <p:spPr bwMode="auto">
          <a:xfrm>
            <a:off x="4674259" y="5169099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09" name="TextBox 108"/>
          <p:cNvSpPr txBox="1">
            <a:spLocks noChangeArrowheads="1"/>
          </p:cNvSpPr>
          <p:nvPr/>
        </p:nvSpPr>
        <p:spPr bwMode="auto">
          <a:xfrm>
            <a:off x="7673097" y="5159267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0" name="TextBox 109"/>
          <p:cNvSpPr txBox="1">
            <a:spLocks noChangeArrowheads="1"/>
          </p:cNvSpPr>
          <p:nvPr/>
        </p:nvSpPr>
        <p:spPr bwMode="auto">
          <a:xfrm>
            <a:off x="6158929" y="5178931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1" name="Curved Right Arrow 110"/>
          <p:cNvSpPr/>
          <p:nvPr/>
        </p:nvSpPr>
        <p:spPr>
          <a:xfrm>
            <a:off x="1563329" y="2449821"/>
            <a:ext cx="375291" cy="15617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2" name="TextBox 111"/>
              <p:cNvSpPr txBox="1"/>
              <p:nvPr/>
            </p:nvSpPr>
            <p:spPr>
              <a:xfrm>
                <a:off x="952747" y="2810589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2" name="TextBox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47" y="2810589"/>
                <a:ext cx="478302" cy="786177"/>
              </a:xfrm>
              <a:prstGeom prst="rect">
                <a:avLst/>
              </a:prstGeom>
              <a:blipFill rotWithShape="0">
                <a:blip r:embed="rId4"/>
                <a:stretch>
                  <a:fillRect r="-177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3" name="Curved Right Arrow 112"/>
          <p:cNvSpPr/>
          <p:nvPr/>
        </p:nvSpPr>
        <p:spPr>
          <a:xfrm>
            <a:off x="3220064" y="2454738"/>
            <a:ext cx="375291" cy="15617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4" name="TextBox 113"/>
              <p:cNvSpPr txBox="1"/>
              <p:nvPr/>
            </p:nvSpPr>
            <p:spPr>
              <a:xfrm>
                <a:off x="2609482" y="2815506"/>
                <a:ext cx="478302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4" name="TextBox 1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482" y="2815506"/>
                <a:ext cx="478302" cy="786177"/>
              </a:xfrm>
              <a:prstGeom prst="rect">
                <a:avLst/>
              </a:prstGeom>
              <a:blipFill rotWithShape="0">
                <a:blip r:embed="rId5"/>
                <a:stretch>
                  <a:fillRect r="-177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7" name="Curved Right Arrow 116"/>
          <p:cNvSpPr/>
          <p:nvPr/>
        </p:nvSpPr>
        <p:spPr>
          <a:xfrm>
            <a:off x="6238567" y="2494067"/>
            <a:ext cx="375291" cy="15617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8" name="TextBox 117"/>
              <p:cNvSpPr txBox="1"/>
              <p:nvPr/>
            </p:nvSpPr>
            <p:spPr>
              <a:xfrm>
                <a:off x="5627985" y="2854835"/>
                <a:ext cx="478302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GB" sz="24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n-GB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8" name="TextBox 1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7985" y="2854835"/>
                <a:ext cx="478302" cy="783804"/>
              </a:xfrm>
              <a:prstGeom prst="rect">
                <a:avLst/>
              </a:prstGeom>
              <a:blipFill rotWithShape="0">
                <a:blip r:embed="rId6"/>
                <a:stretch>
                  <a:fillRect r="-177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9" name="TextBox 11"/>
          <p:cNvSpPr txBox="1">
            <a:spLocks noChangeArrowheads="1"/>
          </p:cNvSpPr>
          <p:nvPr/>
        </p:nvSpPr>
        <p:spPr bwMode="auto">
          <a:xfrm>
            <a:off x="7654412" y="1821786"/>
            <a:ext cx="4085304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common denominator is 18. </a:t>
            </a:r>
          </a:p>
          <a:p>
            <a:pPr eaLnBrk="1" hangingPunct="1"/>
            <a:endParaRPr lang="en-US" altLang="zh-CN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Each fraction needs to then be converted so that all the denominators are the same.</a:t>
            </a:r>
          </a:p>
          <a:p>
            <a:pPr eaLnBrk="1" hangingPunct="1"/>
            <a:endParaRPr lang="en-US" altLang="zh-CN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zh-CN" sz="2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numerators can then be compared.</a:t>
            </a:r>
            <a:endParaRPr lang="zh-CN" altLang="en-US" sz="20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sp>
        <p:nvSpPr>
          <p:cNvPr id="72" name="TextBox 10"/>
          <p:cNvSpPr txBox="1">
            <a:spLocks noChangeArrowheads="1"/>
          </p:cNvSpPr>
          <p:nvPr/>
        </p:nvSpPr>
        <p:spPr bwMode="auto">
          <a:xfrm>
            <a:off x="5034097" y="2153778"/>
            <a:ext cx="76791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4400" b="1" dirty="0">
                <a:ea typeface="宋体" panose="02010600030101010101" pitchFamily="2" charset="-122"/>
              </a:rPr>
              <a:t>1</a:t>
            </a:r>
            <a:endParaRPr lang="zh-CN" altLang="en-US" sz="4400" b="1" dirty="0">
              <a:ea typeface="宋体" panose="02010600030101010101" pitchFamily="2" charset="-122"/>
            </a:endParaRPr>
          </a:p>
        </p:txBody>
      </p:sp>
      <p:sp>
        <p:nvSpPr>
          <p:cNvPr id="73" name="TextBox 10"/>
          <p:cNvSpPr txBox="1">
            <a:spLocks noChangeArrowheads="1"/>
          </p:cNvSpPr>
          <p:nvPr/>
        </p:nvSpPr>
        <p:spPr bwMode="auto">
          <a:xfrm>
            <a:off x="3470239" y="5232258"/>
            <a:ext cx="76791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4400" b="1" dirty="0">
                <a:ea typeface="宋体" panose="02010600030101010101" pitchFamily="2" charset="-122"/>
              </a:rPr>
              <a:t>1</a:t>
            </a:r>
            <a:endParaRPr lang="zh-CN" altLang="en-US" sz="4400" b="1" dirty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531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/>
      <p:bldP spid="110" grpId="0"/>
      <p:bldP spid="111" grpId="0" animBg="1"/>
      <p:bldP spid="112" grpId="0"/>
      <p:bldP spid="113" grpId="0" animBg="1"/>
      <p:bldP spid="114" grpId="0"/>
      <p:bldP spid="117" grpId="0" animBg="1"/>
      <p:bldP spid="118" grpId="0"/>
      <p:bldP spid="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789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EXERCISE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786671" y="1463039"/>
            <a:ext cx="8838202" cy="4339444"/>
            <a:chOff x="1280234" y="886264"/>
            <a:chExt cx="8838202" cy="433944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/>
            <a:srcRect t="1" b="50294"/>
            <a:stretch/>
          </p:blipFill>
          <p:spPr>
            <a:xfrm>
              <a:off x="1280234" y="886264"/>
              <a:ext cx="4417181" cy="433944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/>
            <a:srcRect t="50596"/>
            <a:stretch/>
          </p:blipFill>
          <p:spPr>
            <a:xfrm>
              <a:off x="5681077" y="886264"/>
              <a:ext cx="4437359" cy="4332850"/>
            </a:xfrm>
            <a:prstGeom prst="rect">
              <a:avLst/>
            </a:prstGeom>
          </p:spPr>
        </p:pic>
      </p:grp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82880" y="865031"/>
            <a:ext cx="91862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Put the following fractions in ascending order:</a:t>
            </a:r>
            <a:endParaRPr lang="zh-CN" altLang="en-US" sz="24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91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-96949" y="0"/>
            <a:ext cx="29837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ANSWERS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50185"/>
          <a:stretch/>
        </p:blipFill>
        <p:spPr>
          <a:xfrm>
            <a:off x="1062695" y="956603"/>
            <a:ext cx="5028615" cy="49115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t="49597"/>
          <a:stretch/>
        </p:blipFill>
        <p:spPr>
          <a:xfrm>
            <a:off x="6040315" y="956602"/>
            <a:ext cx="4939479" cy="488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7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69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EXIT TICKET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82880" y="865031"/>
            <a:ext cx="918620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2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Put the following fractions in descending order:</a:t>
            </a:r>
            <a:endParaRPr lang="zh-CN" altLang="en-US" sz="2800" dirty="0">
              <a:latin typeface="Verdana" panose="020B0604030504040204" pitchFamily="34" charset="0"/>
              <a:ea typeface="宋体" panose="02010600030101010101" pitchFamily="2" charset="-122"/>
              <a:cs typeface="Verdana" panose="020B0604030504040204" pitchFamily="34" charset="0"/>
            </a:endParaRPr>
          </a:p>
        </p:txBody>
      </p: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2029754" y="1944427"/>
            <a:ext cx="781203" cy="1200647"/>
            <a:chOff x="2919011" y="3521999"/>
            <a:chExt cx="872092" cy="1256790"/>
          </a:xfrm>
        </p:grpSpPr>
        <p:cxnSp>
          <p:nvCxnSpPr>
            <p:cNvPr id="11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6"/>
            <p:cNvSpPr txBox="1">
              <a:spLocks noChangeArrowheads="1"/>
            </p:cNvSpPr>
            <p:nvPr/>
          </p:nvSpPr>
          <p:spPr bwMode="auto">
            <a:xfrm>
              <a:off x="2933848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13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3" name="TextBox 7"/>
            <p:cNvSpPr txBox="1">
              <a:spLocks noChangeArrowheads="1"/>
            </p:cNvSpPr>
            <p:nvPr/>
          </p:nvSpPr>
          <p:spPr bwMode="auto">
            <a:xfrm>
              <a:off x="2919011" y="4102104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3"/>
          <p:cNvGrpSpPr>
            <a:grpSpLocks/>
          </p:cNvGrpSpPr>
          <p:nvPr/>
        </p:nvGrpSpPr>
        <p:grpSpPr bwMode="auto">
          <a:xfrm>
            <a:off x="3685945" y="1931040"/>
            <a:ext cx="778828" cy="1185218"/>
            <a:chOff x="2986109" y="3507986"/>
            <a:chExt cx="869441" cy="1240640"/>
          </a:xfrm>
        </p:grpSpPr>
        <p:cxnSp>
          <p:nvCxnSpPr>
            <p:cNvPr id="15" name="直接连接符 9"/>
            <p:cNvCxnSpPr/>
            <p:nvPr/>
          </p:nvCxnSpPr>
          <p:spPr>
            <a:xfrm>
              <a:off x="2999794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10"/>
            <p:cNvSpPr txBox="1">
              <a:spLocks noChangeArrowheads="1"/>
            </p:cNvSpPr>
            <p:nvPr/>
          </p:nvSpPr>
          <p:spPr bwMode="auto">
            <a:xfrm>
              <a:off x="2986109" y="3507986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19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17" name="TextBox 11"/>
            <p:cNvSpPr txBox="1">
              <a:spLocks noChangeArrowheads="1"/>
            </p:cNvSpPr>
            <p:nvPr/>
          </p:nvSpPr>
          <p:spPr bwMode="auto">
            <a:xfrm>
              <a:off x="2998294" y="4071942"/>
              <a:ext cx="857256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8" name="组合 12"/>
          <p:cNvGrpSpPr>
            <a:grpSpLocks/>
          </p:cNvGrpSpPr>
          <p:nvPr/>
        </p:nvGrpSpPr>
        <p:grpSpPr bwMode="auto">
          <a:xfrm>
            <a:off x="5262611" y="1930357"/>
            <a:ext cx="779840" cy="1199968"/>
            <a:chOff x="2966886" y="3507272"/>
            <a:chExt cx="870571" cy="1256080"/>
          </a:xfrm>
        </p:grpSpPr>
        <p:cxnSp>
          <p:nvCxnSpPr>
            <p:cNvPr id="19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TextBox 14"/>
            <p:cNvSpPr txBox="1">
              <a:spLocks noChangeArrowheads="1"/>
            </p:cNvSpPr>
            <p:nvPr/>
          </p:nvSpPr>
          <p:spPr bwMode="auto">
            <a:xfrm>
              <a:off x="2980202" y="3507272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10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21" name="TextBox 15"/>
            <p:cNvSpPr txBox="1">
              <a:spLocks noChangeArrowheads="1"/>
            </p:cNvSpPr>
            <p:nvPr/>
          </p:nvSpPr>
          <p:spPr bwMode="auto">
            <a:xfrm>
              <a:off x="2966886" y="408666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12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27" name="组合 12"/>
          <p:cNvGrpSpPr>
            <a:grpSpLocks/>
          </p:cNvGrpSpPr>
          <p:nvPr/>
        </p:nvGrpSpPr>
        <p:grpSpPr bwMode="auto">
          <a:xfrm>
            <a:off x="6752784" y="1927333"/>
            <a:ext cx="879014" cy="1230143"/>
            <a:chOff x="2999794" y="3506561"/>
            <a:chExt cx="981283" cy="1287666"/>
          </a:xfrm>
        </p:grpSpPr>
        <p:cxnSp>
          <p:nvCxnSpPr>
            <p:cNvPr id="28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Box 14"/>
            <p:cNvSpPr txBox="1">
              <a:spLocks noChangeArrowheads="1"/>
            </p:cNvSpPr>
            <p:nvPr/>
          </p:nvSpPr>
          <p:spPr bwMode="auto">
            <a:xfrm>
              <a:off x="3123822" y="350656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0" name="TextBox 15"/>
            <p:cNvSpPr txBox="1">
              <a:spLocks noChangeArrowheads="1"/>
            </p:cNvSpPr>
            <p:nvPr/>
          </p:nvSpPr>
          <p:spPr bwMode="auto">
            <a:xfrm>
              <a:off x="3102145" y="4117543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31" name="组合 12"/>
          <p:cNvGrpSpPr>
            <a:grpSpLocks/>
          </p:cNvGrpSpPr>
          <p:nvPr/>
        </p:nvGrpSpPr>
        <p:grpSpPr bwMode="auto">
          <a:xfrm>
            <a:off x="8157211" y="1896853"/>
            <a:ext cx="845532" cy="1230144"/>
            <a:chOff x="2999794" y="3491835"/>
            <a:chExt cx="943905" cy="1287667"/>
          </a:xfrm>
        </p:grpSpPr>
        <p:cxnSp>
          <p:nvCxnSpPr>
            <p:cNvPr id="32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TextBox 14"/>
            <p:cNvSpPr txBox="1">
              <a:spLocks noChangeArrowheads="1"/>
            </p:cNvSpPr>
            <p:nvPr/>
          </p:nvSpPr>
          <p:spPr bwMode="auto">
            <a:xfrm>
              <a:off x="3076709" y="3491835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  <p:sp>
          <p:nvSpPr>
            <p:cNvPr id="34" name="TextBox 15"/>
            <p:cNvSpPr txBox="1">
              <a:spLocks noChangeArrowheads="1"/>
            </p:cNvSpPr>
            <p:nvPr/>
          </p:nvSpPr>
          <p:spPr bwMode="auto">
            <a:xfrm>
              <a:off x="3086442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ea typeface="宋体" panose="02010600030101010101" pitchFamily="2" charset="-122"/>
                </a:rPr>
                <a:t>8</a:t>
              </a:r>
              <a:endParaRPr lang="zh-CN" altLang="en-US" sz="3600" b="1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35" name="组合 3"/>
          <p:cNvGrpSpPr>
            <a:grpSpLocks/>
          </p:cNvGrpSpPr>
          <p:nvPr/>
        </p:nvGrpSpPr>
        <p:grpSpPr bwMode="auto">
          <a:xfrm>
            <a:off x="2041477" y="3306647"/>
            <a:ext cx="781203" cy="1214716"/>
            <a:chOff x="2934716" y="3492547"/>
            <a:chExt cx="872092" cy="1271517"/>
          </a:xfrm>
        </p:grpSpPr>
        <p:cxnSp>
          <p:nvCxnSpPr>
            <p:cNvPr id="36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7" name="TextBox 6"/>
            <p:cNvSpPr txBox="1">
              <a:spLocks noChangeArrowheads="1"/>
            </p:cNvSpPr>
            <p:nvPr/>
          </p:nvSpPr>
          <p:spPr bwMode="auto">
            <a:xfrm>
              <a:off x="2949552" y="3492547"/>
              <a:ext cx="857256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39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8" name="TextBox 7"/>
            <p:cNvSpPr txBox="1">
              <a:spLocks noChangeArrowheads="1"/>
            </p:cNvSpPr>
            <p:nvPr/>
          </p:nvSpPr>
          <p:spPr bwMode="auto">
            <a:xfrm>
              <a:off x="2934716" y="4087379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48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39" name="组合 3"/>
          <p:cNvGrpSpPr>
            <a:grpSpLocks/>
          </p:cNvGrpSpPr>
          <p:nvPr/>
        </p:nvGrpSpPr>
        <p:grpSpPr bwMode="auto">
          <a:xfrm>
            <a:off x="8111767" y="3335464"/>
            <a:ext cx="799199" cy="1171150"/>
            <a:chOff x="2951180" y="3537437"/>
            <a:chExt cx="892183" cy="1225914"/>
          </a:xfrm>
        </p:grpSpPr>
        <p:cxnSp>
          <p:nvCxnSpPr>
            <p:cNvPr id="40" name="直接连接符 9"/>
            <p:cNvCxnSpPr/>
            <p:nvPr/>
          </p:nvCxnSpPr>
          <p:spPr>
            <a:xfrm>
              <a:off x="2999794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1" name="TextBox 10"/>
            <p:cNvSpPr txBox="1">
              <a:spLocks noChangeArrowheads="1"/>
            </p:cNvSpPr>
            <p:nvPr/>
          </p:nvSpPr>
          <p:spPr bwMode="auto">
            <a:xfrm>
              <a:off x="2986108" y="3537437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36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2" name="TextBox 11"/>
            <p:cNvSpPr txBox="1">
              <a:spLocks noChangeArrowheads="1"/>
            </p:cNvSpPr>
            <p:nvPr/>
          </p:nvSpPr>
          <p:spPr bwMode="auto">
            <a:xfrm>
              <a:off x="2951180" y="4086667"/>
              <a:ext cx="857256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48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合 12"/>
          <p:cNvGrpSpPr>
            <a:grpSpLocks/>
          </p:cNvGrpSpPr>
          <p:nvPr/>
        </p:nvGrpSpPr>
        <p:grpSpPr bwMode="auto">
          <a:xfrm>
            <a:off x="5246198" y="3320713"/>
            <a:ext cx="779842" cy="1185900"/>
            <a:chOff x="2951181" y="3507272"/>
            <a:chExt cx="870573" cy="1241354"/>
          </a:xfrm>
        </p:grpSpPr>
        <p:cxnSp>
          <p:nvCxnSpPr>
            <p:cNvPr id="44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5" name="TextBox 14"/>
            <p:cNvSpPr txBox="1">
              <a:spLocks noChangeArrowheads="1"/>
            </p:cNvSpPr>
            <p:nvPr/>
          </p:nvSpPr>
          <p:spPr bwMode="auto">
            <a:xfrm>
              <a:off x="2964499" y="3507272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40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6" name="TextBox 15"/>
            <p:cNvSpPr txBox="1">
              <a:spLocks noChangeArrowheads="1"/>
            </p:cNvSpPr>
            <p:nvPr/>
          </p:nvSpPr>
          <p:spPr bwMode="auto">
            <a:xfrm>
              <a:off x="2951181" y="4071942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48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7" name="组合 12"/>
          <p:cNvGrpSpPr>
            <a:grpSpLocks/>
          </p:cNvGrpSpPr>
          <p:nvPr/>
        </p:nvGrpSpPr>
        <p:grpSpPr bwMode="auto">
          <a:xfrm>
            <a:off x="3676893" y="3317689"/>
            <a:ext cx="787329" cy="1216077"/>
            <a:chOff x="2960807" y="3506560"/>
            <a:chExt cx="878931" cy="1272942"/>
          </a:xfrm>
        </p:grpSpPr>
        <p:cxnSp>
          <p:nvCxnSpPr>
            <p:cNvPr id="48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9" name="TextBox 14"/>
            <p:cNvSpPr txBox="1">
              <a:spLocks noChangeArrowheads="1"/>
            </p:cNvSpPr>
            <p:nvPr/>
          </p:nvSpPr>
          <p:spPr bwMode="auto">
            <a:xfrm>
              <a:off x="2982483" y="3506560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38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0" name="TextBox 15"/>
            <p:cNvSpPr txBox="1">
              <a:spLocks noChangeArrowheads="1"/>
            </p:cNvSpPr>
            <p:nvPr/>
          </p:nvSpPr>
          <p:spPr bwMode="auto">
            <a:xfrm>
              <a:off x="2960807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48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12"/>
          <p:cNvGrpSpPr>
            <a:grpSpLocks/>
          </p:cNvGrpSpPr>
          <p:nvPr/>
        </p:nvGrpSpPr>
        <p:grpSpPr bwMode="auto">
          <a:xfrm>
            <a:off x="6699103" y="3301278"/>
            <a:ext cx="787329" cy="1216076"/>
            <a:chOff x="2960807" y="3506561"/>
            <a:chExt cx="878931" cy="1272941"/>
          </a:xfrm>
        </p:grpSpPr>
        <p:cxnSp>
          <p:nvCxnSpPr>
            <p:cNvPr id="52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TextBox 14"/>
            <p:cNvSpPr txBox="1">
              <a:spLocks noChangeArrowheads="1"/>
            </p:cNvSpPr>
            <p:nvPr/>
          </p:nvSpPr>
          <p:spPr bwMode="auto">
            <a:xfrm>
              <a:off x="2982483" y="350656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32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4" name="TextBox 15"/>
            <p:cNvSpPr txBox="1">
              <a:spLocks noChangeArrowheads="1"/>
            </p:cNvSpPr>
            <p:nvPr/>
          </p:nvSpPr>
          <p:spPr bwMode="auto">
            <a:xfrm>
              <a:off x="2960807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48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3"/>
          <p:cNvGrpSpPr>
            <a:grpSpLocks/>
          </p:cNvGrpSpPr>
          <p:nvPr/>
        </p:nvGrpSpPr>
        <p:grpSpPr bwMode="auto">
          <a:xfrm>
            <a:off x="3982817" y="4896297"/>
            <a:ext cx="781203" cy="1200647"/>
            <a:chOff x="2919011" y="3521999"/>
            <a:chExt cx="872092" cy="1256790"/>
          </a:xfrm>
        </p:grpSpPr>
        <p:cxnSp>
          <p:nvCxnSpPr>
            <p:cNvPr id="56" name="直接连接符 5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7" name="TextBox 6"/>
            <p:cNvSpPr txBox="1">
              <a:spLocks noChangeArrowheads="1"/>
            </p:cNvSpPr>
            <p:nvPr/>
          </p:nvSpPr>
          <p:spPr bwMode="auto">
            <a:xfrm>
              <a:off x="2933848" y="3521999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13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58" name="TextBox 7"/>
            <p:cNvSpPr txBox="1">
              <a:spLocks noChangeArrowheads="1"/>
            </p:cNvSpPr>
            <p:nvPr/>
          </p:nvSpPr>
          <p:spPr bwMode="auto">
            <a:xfrm>
              <a:off x="2919011" y="4102104"/>
              <a:ext cx="857257" cy="676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16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59" name="组合 3"/>
          <p:cNvGrpSpPr>
            <a:grpSpLocks/>
          </p:cNvGrpSpPr>
          <p:nvPr/>
        </p:nvGrpSpPr>
        <p:grpSpPr bwMode="auto">
          <a:xfrm>
            <a:off x="5343587" y="4882912"/>
            <a:ext cx="778828" cy="1185218"/>
            <a:chOff x="2986109" y="3507986"/>
            <a:chExt cx="869441" cy="1240640"/>
          </a:xfrm>
        </p:grpSpPr>
        <p:cxnSp>
          <p:nvCxnSpPr>
            <p:cNvPr id="60" name="直接连接符 9"/>
            <p:cNvCxnSpPr/>
            <p:nvPr/>
          </p:nvCxnSpPr>
          <p:spPr>
            <a:xfrm>
              <a:off x="2999794" y="4143755"/>
              <a:ext cx="714196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TextBox 10"/>
            <p:cNvSpPr txBox="1">
              <a:spLocks noChangeArrowheads="1"/>
            </p:cNvSpPr>
            <p:nvPr/>
          </p:nvSpPr>
          <p:spPr bwMode="auto">
            <a:xfrm>
              <a:off x="2986109" y="3507986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19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2" name="TextBox 11"/>
            <p:cNvSpPr txBox="1">
              <a:spLocks noChangeArrowheads="1"/>
            </p:cNvSpPr>
            <p:nvPr/>
          </p:nvSpPr>
          <p:spPr bwMode="auto">
            <a:xfrm>
              <a:off x="2998294" y="4071942"/>
              <a:ext cx="857256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24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3" name="组合 12"/>
          <p:cNvGrpSpPr>
            <a:grpSpLocks/>
          </p:cNvGrpSpPr>
          <p:nvPr/>
        </p:nvGrpSpPr>
        <p:grpSpPr bwMode="auto">
          <a:xfrm>
            <a:off x="2629608" y="4896296"/>
            <a:ext cx="779840" cy="1199968"/>
            <a:chOff x="2966886" y="3507272"/>
            <a:chExt cx="870571" cy="1256080"/>
          </a:xfrm>
        </p:grpSpPr>
        <p:cxnSp>
          <p:nvCxnSpPr>
            <p:cNvPr id="64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5" name="TextBox 14"/>
            <p:cNvSpPr txBox="1">
              <a:spLocks noChangeArrowheads="1"/>
            </p:cNvSpPr>
            <p:nvPr/>
          </p:nvSpPr>
          <p:spPr bwMode="auto">
            <a:xfrm>
              <a:off x="2980202" y="3507272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10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66" name="TextBox 15"/>
            <p:cNvSpPr txBox="1">
              <a:spLocks noChangeArrowheads="1"/>
            </p:cNvSpPr>
            <p:nvPr/>
          </p:nvSpPr>
          <p:spPr bwMode="auto">
            <a:xfrm>
              <a:off x="2966886" y="408666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12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67" name="组合 12"/>
          <p:cNvGrpSpPr>
            <a:grpSpLocks/>
          </p:cNvGrpSpPr>
          <p:nvPr/>
        </p:nvGrpSpPr>
        <p:grpSpPr bwMode="auto">
          <a:xfrm>
            <a:off x="8016531" y="4851068"/>
            <a:ext cx="879014" cy="1230143"/>
            <a:chOff x="2999794" y="3506561"/>
            <a:chExt cx="981283" cy="1287666"/>
          </a:xfrm>
        </p:grpSpPr>
        <p:cxnSp>
          <p:nvCxnSpPr>
            <p:cNvPr id="68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9" name="TextBox 14"/>
            <p:cNvSpPr txBox="1">
              <a:spLocks noChangeArrowheads="1"/>
            </p:cNvSpPr>
            <p:nvPr/>
          </p:nvSpPr>
          <p:spPr bwMode="auto">
            <a:xfrm>
              <a:off x="3123822" y="3506561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4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0" name="TextBox 15"/>
            <p:cNvSpPr txBox="1">
              <a:spLocks noChangeArrowheads="1"/>
            </p:cNvSpPr>
            <p:nvPr/>
          </p:nvSpPr>
          <p:spPr bwMode="auto">
            <a:xfrm>
              <a:off x="3102145" y="4117543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71" name="组合 12"/>
          <p:cNvGrpSpPr>
            <a:grpSpLocks/>
          </p:cNvGrpSpPr>
          <p:nvPr/>
        </p:nvGrpSpPr>
        <p:grpSpPr bwMode="auto">
          <a:xfrm>
            <a:off x="6705894" y="4834656"/>
            <a:ext cx="845532" cy="1230144"/>
            <a:chOff x="2999794" y="3491835"/>
            <a:chExt cx="943905" cy="1287667"/>
          </a:xfrm>
        </p:grpSpPr>
        <p:cxnSp>
          <p:nvCxnSpPr>
            <p:cNvPr id="72" name="直接连接符 13"/>
            <p:cNvCxnSpPr/>
            <p:nvPr/>
          </p:nvCxnSpPr>
          <p:spPr>
            <a:xfrm>
              <a:off x="2999794" y="4143755"/>
              <a:ext cx="714195" cy="1661"/>
            </a:xfrm>
            <a:prstGeom prst="line">
              <a:avLst/>
            </a:prstGeom>
            <a:ln w="571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3" name="TextBox 14"/>
            <p:cNvSpPr txBox="1">
              <a:spLocks noChangeArrowheads="1"/>
            </p:cNvSpPr>
            <p:nvPr/>
          </p:nvSpPr>
          <p:spPr bwMode="auto">
            <a:xfrm>
              <a:off x="3076709" y="3491835"/>
              <a:ext cx="857255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GB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6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4" name="TextBox 15"/>
            <p:cNvSpPr txBox="1">
              <a:spLocks noChangeArrowheads="1"/>
            </p:cNvSpPr>
            <p:nvPr/>
          </p:nvSpPr>
          <p:spPr bwMode="auto">
            <a:xfrm>
              <a:off x="3086442" y="4102818"/>
              <a:ext cx="857257" cy="676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zh-CN" sz="3600" b="1" dirty="0">
                  <a:solidFill>
                    <a:srgbClr val="FF0000"/>
                  </a:solidFill>
                  <a:ea typeface="宋体" panose="02010600030101010101" pitchFamily="2" charset="-122"/>
                </a:rPr>
                <a:t>8</a:t>
              </a:r>
              <a:endPara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75" name="TextBox 74"/>
          <p:cNvSpPr txBox="1">
            <a:spLocks noChangeArrowheads="1"/>
          </p:cNvSpPr>
          <p:nvPr/>
        </p:nvSpPr>
        <p:spPr bwMode="auto">
          <a:xfrm>
            <a:off x="4716462" y="5042490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6" name="TextBox 75"/>
          <p:cNvSpPr txBox="1">
            <a:spLocks noChangeArrowheads="1"/>
          </p:cNvSpPr>
          <p:nvPr/>
        </p:nvSpPr>
        <p:spPr bwMode="auto">
          <a:xfrm>
            <a:off x="3433957" y="5040145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7" name="TextBox 76"/>
          <p:cNvSpPr txBox="1">
            <a:spLocks noChangeArrowheads="1"/>
          </p:cNvSpPr>
          <p:nvPr/>
        </p:nvSpPr>
        <p:spPr bwMode="auto">
          <a:xfrm>
            <a:off x="6062271" y="5009665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8" name="TextBox 77"/>
          <p:cNvSpPr txBox="1">
            <a:spLocks noChangeArrowheads="1"/>
          </p:cNvSpPr>
          <p:nvPr/>
        </p:nvSpPr>
        <p:spPr bwMode="auto">
          <a:xfrm>
            <a:off x="7396358" y="5007320"/>
            <a:ext cx="8572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zh-CN" sz="5200" b="1" dirty="0">
                <a:solidFill>
                  <a:srgbClr val="FF0000"/>
                </a:solidFill>
                <a:ea typeface="宋体" panose="02010600030101010101" pitchFamily="2" charset="-122"/>
              </a:rPr>
              <a:t>&gt;</a:t>
            </a:r>
            <a:endParaRPr lang="zh-CN" altLang="en-US" sz="5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912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7" grpId="0"/>
      <p:bldP spid="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1768773" y="301715"/>
            <a:ext cx="8654454" cy="5438630"/>
            <a:chOff x="89496" y="828001"/>
            <a:chExt cx="8654454" cy="5438630"/>
          </a:xfrm>
        </p:grpSpPr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614363" y="3641031"/>
              <a:ext cx="7858125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. </a:t>
              </a:r>
            </a:p>
          </p:txBody>
        </p:sp>
        <p:sp>
          <p:nvSpPr>
            <p:cNvPr id="11" name="TextBox 13"/>
            <p:cNvSpPr txBox="1">
              <a:spLocks noChangeArrowheads="1"/>
            </p:cNvSpPr>
            <p:nvPr/>
          </p:nvSpPr>
          <p:spPr bwMode="auto">
            <a:xfrm>
              <a:off x="1176723" y="1556792"/>
              <a:ext cx="6480000" cy="36933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What have you learnt today?</a:t>
              </a:r>
            </a:p>
          </p:txBody>
        </p:sp>
        <p:sp>
          <p:nvSpPr>
            <p:cNvPr id="19" name="TextBox 11"/>
            <p:cNvSpPr txBox="1">
              <a:spLocks noChangeArrowheads="1"/>
            </p:cNvSpPr>
            <p:nvPr/>
          </p:nvSpPr>
          <p:spPr bwMode="auto">
            <a:xfrm>
              <a:off x="757238" y="4569718"/>
              <a:ext cx="18573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I don’t understand</a:t>
              </a:r>
            </a:p>
          </p:txBody>
        </p:sp>
        <p:sp>
          <p:nvSpPr>
            <p:cNvPr id="20" name="TextBox 12"/>
            <p:cNvSpPr txBox="1">
              <a:spLocks noChangeArrowheads="1"/>
            </p:cNvSpPr>
            <p:nvPr/>
          </p:nvSpPr>
          <p:spPr bwMode="auto">
            <a:xfrm>
              <a:off x="3614738" y="4569718"/>
              <a:ext cx="1857375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I need more practice!</a:t>
              </a:r>
            </a:p>
          </p:txBody>
        </p:sp>
        <p:sp>
          <p:nvSpPr>
            <p:cNvPr id="21" name="TextBox 15"/>
            <p:cNvSpPr txBox="1">
              <a:spLocks noChangeArrowheads="1"/>
            </p:cNvSpPr>
            <p:nvPr/>
          </p:nvSpPr>
          <p:spPr bwMode="auto">
            <a:xfrm>
              <a:off x="6329363" y="4566543"/>
              <a:ext cx="1857375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I fully understand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400050" y="2212281"/>
              <a:ext cx="2571750" cy="235743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3257550" y="2212281"/>
              <a:ext cx="2571750" cy="2357437"/>
            </a:xfrm>
            <a:prstGeom prst="ellipse">
              <a:avLst/>
            </a:prstGeom>
            <a:solidFill>
              <a:srgbClr val="FF99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6115050" y="2140843"/>
              <a:ext cx="2571750" cy="2357438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pic>
          <p:nvPicPr>
            <p:cNvPr id="25" name="Picture 20" descr="http://r21freak.com/shadowobsessed/happy-face-istock-456.jpg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050" y="2426593"/>
              <a:ext cx="2628900" cy="1758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" descr="http://healthhabits.files.wordpress.com/2009/07/sad_face.jp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363" y="2355156"/>
              <a:ext cx="2120900" cy="2120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4" descr="http://thumb11.shutterstock.com.edgesuite.net/display_pic_with_logo/3223/3223,1204826057,11/stock-photo-a-conceptual-image-of-a-very-puzzled-and-confused-cartoon-face-10159492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614738" y="2212282"/>
              <a:ext cx="1792287" cy="2123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TextBox 27"/>
            <p:cNvSpPr txBox="1"/>
            <p:nvPr/>
          </p:nvSpPr>
          <p:spPr>
            <a:xfrm>
              <a:off x="89496" y="828001"/>
              <a:ext cx="35252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u="sng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REFLECTION</a:t>
              </a:r>
            </a:p>
          </p:txBody>
        </p:sp>
        <p:sp>
          <p:nvSpPr>
            <p:cNvPr id="29" name="TextBox 13"/>
            <p:cNvSpPr txBox="1">
              <a:spLocks noChangeArrowheads="1"/>
            </p:cNvSpPr>
            <p:nvPr/>
          </p:nvSpPr>
          <p:spPr bwMode="auto">
            <a:xfrm>
              <a:off x="1176723" y="5343301"/>
              <a:ext cx="6480000" cy="92333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x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342900" indent="-342900" eaLnBrk="1" hangingPunct="1">
                <a:buFont typeface="Arial" pitchFamily="34" charset="0"/>
                <a:buChar char="•"/>
              </a:pPr>
              <a:r>
                <a: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What Went Well?</a:t>
              </a:r>
            </a:p>
            <a:p>
              <a:pPr marL="342900" indent="-342900" eaLnBrk="1" hangingPunct="1">
                <a:buFont typeface="Arial" pitchFamily="34" charset="0"/>
                <a:buChar char="•"/>
              </a:pPr>
              <a:r>
                <a: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Even Better If?</a:t>
              </a:r>
            </a:p>
            <a:p>
              <a:pPr marL="342900" indent="-342900" eaLnBrk="1" hangingPunct="1">
                <a:buFont typeface="Arial" pitchFamily="34" charset="0"/>
                <a:buChar char="•"/>
              </a:pPr>
              <a:r>
                <a:rPr lang="en-GB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Think about how you can improve your learning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6300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607</Words>
  <Application>Microsoft Office PowerPoint</Application>
  <PresentationFormat>Widescreen</PresentationFormat>
  <Paragraphs>258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宋体</vt:lpstr>
      <vt:lpstr>Arial</vt:lpstr>
      <vt:lpstr>Calibri</vt:lpstr>
      <vt:lpstr>Calibri Light</vt:lpstr>
      <vt:lpstr>Cambria Math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Purbeck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M. Benzon</dc:creator>
  <cp:lastModifiedBy>Hannah Kamester</cp:lastModifiedBy>
  <cp:revision>1</cp:revision>
  <dcterms:created xsi:type="dcterms:W3CDTF">2018-01-10T15:10:27Z</dcterms:created>
  <dcterms:modified xsi:type="dcterms:W3CDTF">2022-02-17T16:08:19Z</dcterms:modified>
</cp:coreProperties>
</file>