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7"/>
  </p:notesMasterIdLst>
  <p:sldIdLst>
    <p:sldId id="259" r:id="rId2"/>
    <p:sldId id="260" r:id="rId3"/>
    <p:sldId id="261" r:id="rId4"/>
    <p:sldId id="262" r:id="rId5"/>
    <p:sldId id="263" r:id="rId6"/>
  </p:sldIdLst>
  <p:sldSz cx="9144000" cy="5143500" type="screen16x9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AF4C86D-B41F-431F-B551-8F73F5FBE00D}">
  <a:tblStyle styleId="{3AF4C86D-B41F-431F-B551-8F73F5FBE00D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0272F770-D6B6-4531-A735-7A4B80684580}" styleName="Table_1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 b="off" i="off"/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chemeClr val="accent2">
              <a:alpha val="20000"/>
            </a:schemeClr>
          </a:solidFill>
        </a:fill>
      </a:tcStyle>
    </a:band1V>
    <a:band2V>
      <a:tcTxStyle b="off" i="off"/>
      <a:tcStyle>
        <a:tcBdr/>
      </a:tcStyle>
    </a:band2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508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rgbClr val="FFFFFF">
              <a:alpha val="0"/>
            </a:srgbClr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/>
      <a:tcStyle>
        <a:tcBdr>
          <a:bottom>
            <a:ln w="254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rgbClr val="FFFFFF">
              <a:alpha val="0"/>
            </a:srgbClr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F3A4DDEF-5B4D-41BD-A79C-675CCC7BCFCC}" styleName="Table_2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906" y="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talie Moss" userId="22fac5f78339a6ec" providerId="LiveId" clId="{3C144A75-746B-4B40-A6D1-F37129FAEBD1}"/>
    <pc:docChg chg="delSld">
      <pc:chgData name="Natalie Moss" userId="22fac5f78339a6ec" providerId="LiveId" clId="{3C144A75-746B-4B40-A6D1-F37129FAEBD1}" dt="2022-01-15T14:18:39.789" v="14" actId="47"/>
      <pc:docMkLst>
        <pc:docMk/>
      </pc:docMkLst>
      <pc:sldChg chg="del">
        <pc:chgData name="Natalie Moss" userId="22fac5f78339a6ec" providerId="LiveId" clId="{3C144A75-746B-4B40-A6D1-F37129FAEBD1}" dt="2022-01-15T14:17:43.884" v="1" actId="47"/>
        <pc:sldMkLst>
          <pc:docMk/>
          <pc:sldMk cId="0" sldId="257"/>
        </pc:sldMkLst>
      </pc:sldChg>
      <pc:sldChg chg="del">
        <pc:chgData name="Natalie Moss" userId="22fac5f78339a6ec" providerId="LiveId" clId="{3C144A75-746B-4B40-A6D1-F37129FAEBD1}" dt="2022-01-15T14:17:42.416" v="0" actId="47"/>
        <pc:sldMkLst>
          <pc:docMk/>
          <pc:sldMk cId="0" sldId="258"/>
        </pc:sldMkLst>
      </pc:sldChg>
      <pc:sldChg chg="del">
        <pc:chgData name="Natalie Moss" userId="22fac5f78339a6ec" providerId="LiveId" clId="{3C144A75-746B-4B40-A6D1-F37129FAEBD1}" dt="2022-01-15T14:18:20.810" v="2" actId="47"/>
        <pc:sldMkLst>
          <pc:docMk/>
          <pc:sldMk cId="0" sldId="264"/>
        </pc:sldMkLst>
      </pc:sldChg>
      <pc:sldChg chg="del">
        <pc:chgData name="Natalie Moss" userId="22fac5f78339a6ec" providerId="LiveId" clId="{3C144A75-746B-4B40-A6D1-F37129FAEBD1}" dt="2022-01-15T14:18:22.732" v="3" actId="47"/>
        <pc:sldMkLst>
          <pc:docMk/>
          <pc:sldMk cId="0" sldId="265"/>
        </pc:sldMkLst>
      </pc:sldChg>
      <pc:sldChg chg="del">
        <pc:chgData name="Natalie Moss" userId="22fac5f78339a6ec" providerId="LiveId" clId="{3C144A75-746B-4B40-A6D1-F37129FAEBD1}" dt="2022-01-15T14:18:24.154" v="4" actId="47"/>
        <pc:sldMkLst>
          <pc:docMk/>
          <pc:sldMk cId="0" sldId="266"/>
        </pc:sldMkLst>
      </pc:sldChg>
      <pc:sldChg chg="del">
        <pc:chgData name="Natalie Moss" userId="22fac5f78339a6ec" providerId="LiveId" clId="{3C144A75-746B-4B40-A6D1-F37129FAEBD1}" dt="2022-01-15T14:18:25.731" v="5" actId="47"/>
        <pc:sldMkLst>
          <pc:docMk/>
          <pc:sldMk cId="0" sldId="267"/>
        </pc:sldMkLst>
      </pc:sldChg>
      <pc:sldChg chg="del">
        <pc:chgData name="Natalie Moss" userId="22fac5f78339a6ec" providerId="LiveId" clId="{3C144A75-746B-4B40-A6D1-F37129FAEBD1}" dt="2022-01-15T14:18:28.750" v="6" actId="47"/>
        <pc:sldMkLst>
          <pc:docMk/>
          <pc:sldMk cId="0" sldId="268"/>
        </pc:sldMkLst>
      </pc:sldChg>
      <pc:sldChg chg="del">
        <pc:chgData name="Natalie Moss" userId="22fac5f78339a6ec" providerId="LiveId" clId="{3C144A75-746B-4B40-A6D1-F37129FAEBD1}" dt="2022-01-15T14:18:29.953" v="7" actId="47"/>
        <pc:sldMkLst>
          <pc:docMk/>
          <pc:sldMk cId="0" sldId="269"/>
        </pc:sldMkLst>
      </pc:sldChg>
      <pc:sldChg chg="del">
        <pc:chgData name="Natalie Moss" userId="22fac5f78339a6ec" providerId="LiveId" clId="{3C144A75-746B-4B40-A6D1-F37129FAEBD1}" dt="2022-01-15T14:18:32.529" v="8" actId="47"/>
        <pc:sldMkLst>
          <pc:docMk/>
          <pc:sldMk cId="0" sldId="270"/>
        </pc:sldMkLst>
      </pc:sldChg>
      <pc:sldChg chg="del">
        <pc:chgData name="Natalie Moss" userId="22fac5f78339a6ec" providerId="LiveId" clId="{3C144A75-746B-4B40-A6D1-F37129FAEBD1}" dt="2022-01-15T14:18:33.998" v="9" actId="47"/>
        <pc:sldMkLst>
          <pc:docMk/>
          <pc:sldMk cId="0" sldId="271"/>
        </pc:sldMkLst>
      </pc:sldChg>
      <pc:sldChg chg="del">
        <pc:chgData name="Natalie Moss" userId="22fac5f78339a6ec" providerId="LiveId" clId="{3C144A75-746B-4B40-A6D1-F37129FAEBD1}" dt="2022-01-15T14:18:35.264" v="10" actId="47"/>
        <pc:sldMkLst>
          <pc:docMk/>
          <pc:sldMk cId="0" sldId="272"/>
        </pc:sldMkLst>
      </pc:sldChg>
      <pc:sldChg chg="del">
        <pc:chgData name="Natalie Moss" userId="22fac5f78339a6ec" providerId="LiveId" clId="{3C144A75-746B-4B40-A6D1-F37129FAEBD1}" dt="2022-01-15T14:18:36.436" v="11" actId="47"/>
        <pc:sldMkLst>
          <pc:docMk/>
          <pc:sldMk cId="0" sldId="273"/>
        </pc:sldMkLst>
      </pc:sldChg>
      <pc:sldChg chg="del">
        <pc:chgData name="Natalie Moss" userId="22fac5f78339a6ec" providerId="LiveId" clId="{3C144A75-746B-4B40-A6D1-F37129FAEBD1}" dt="2022-01-15T14:18:37.529" v="12" actId="47"/>
        <pc:sldMkLst>
          <pc:docMk/>
          <pc:sldMk cId="0" sldId="274"/>
        </pc:sldMkLst>
      </pc:sldChg>
      <pc:sldChg chg="del">
        <pc:chgData name="Natalie Moss" userId="22fac5f78339a6ec" providerId="LiveId" clId="{3C144A75-746B-4B40-A6D1-F37129FAEBD1}" dt="2022-01-15T14:18:38.576" v="13" actId="47"/>
        <pc:sldMkLst>
          <pc:docMk/>
          <pc:sldMk cId="0" sldId="275"/>
        </pc:sldMkLst>
      </pc:sldChg>
      <pc:sldChg chg="del">
        <pc:chgData name="Natalie Moss" userId="22fac5f78339a6ec" providerId="LiveId" clId="{3C144A75-746B-4B40-A6D1-F37129FAEBD1}" dt="2022-01-15T14:18:39.789" v="14" actId="47"/>
        <pc:sldMkLst>
          <pc:docMk/>
          <pc:sldMk cId="0" sldId="276"/>
        </pc:sldMkLst>
      </pc:sldChg>
      <pc:sldMasterChg chg="delSldLayout">
        <pc:chgData name="Natalie Moss" userId="22fac5f78339a6ec" providerId="LiveId" clId="{3C144A75-746B-4B40-A6D1-F37129FAEBD1}" dt="2022-01-15T14:18:39.789" v="14" actId="47"/>
        <pc:sldMasterMkLst>
          <pc:docMk/>
          <pc:sldMasterMk cId="0" sldId="2147483659"/>
        </pc:sldMasterMkLst>
        <pc:sldLayoutChg chg="del">
          <pc:chgData name="Natalie Moss" userId="22fac5f78339a6ec" providerId="LiveId" clId="{3C144A75-746B-4B40-A6D1-F37129FAEBD1}" dt="2022-01-15T14:18:39.789" v="14" actId="47"/>
          <pc:sldLayoutMkLst>
            <pc:docMk/>
            <pc:sldMasterMk cId="0" sldId="2147483659"/>
            <pc:sldLayoutMk cId="0" sldId="2147483648"/>
          </pc:sldLayoutMkLst>
        </pc:sldLayoutChg>
        <pc:sldLayoutChg chg="del">
          <pc:chgData name="Natalie Moss" userId="22fac5f78339a6ec" providerId="LiveId" clId="{3C144A75-746B-4B40-A6D1-F37129FAEBD1}" dt="2022-01-15T14:17:43.884" v="1" actId="47"/>
          <pc:sldLayoutMkLst>
            <pc:docMk/>
            <pc:sldMasterMk cId="0" sldId="2147483659"/>
            <pc:sldLayoutMk cId="0" sldId="2147483649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5182853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4" name="Google Shape;10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1" name="Google Shape;12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7" name="Google Shape;13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3" name="Google Shape;15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60" name="Google Shape;16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>
  <p:cSld name="1_Title and Conten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/>
          <p:nvPr/>
        </p:nvSpPr>
        <p:spPr>
          <a:xfrm>
            <a:off x="457200" y="328613"/>
            <a:ext cx="8220000" cy="4468500"/>
          </a:xfrm>
          <a:prstGeom prst="roundRect">
            <a:avLst>
              <a:gd name="adj" fmla="val 2649"/>
            </a:avLst>
          </a:prstGeom>
          <a:solidFill>
            <a:schemeClr val="lt1">
              <a:alpha val="88627"/>
            </a:schemeClr>
          </a:solidFill>
          <a:ln w="25400" cap="rnd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rPr lang="en-GB" sz="135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" name="Google Shape;29;p5"/>
          <p:cNvSpPr txBox="1">
            <a:spLocks noGrp="1"/>
          </p:cNvSpPr>
          <p:nvPr>
            <p:ph type="title"/>
          </p:nvPr>
        </p:nvSpPr>
        <p:spPr>
          <a:xfrm>
            <a:off x="457198" y="359171"/>
            <a:ext cx="8220000" cy="7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6"/>
          <p:cNvSpPr txBox="1">
            <a:spLocks noGrp="1"/>
          </p:cNvSpPr>
          <p:nvPr>
            <p:ph type="title"/>
          </p:nvPr>
        </p:nvSpPr>
        <p:spPr>
          <a:xfrm>
            <a:off x="722313" y="3305175"/>
            <a:ext cx="7772400" cy="1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1"/>
          </p:nvPr>
        </p:nvSpPr>
        <p:spPr>
          <a:xfrm>
            <a:off x="722313" y="2180035"/>
            <a:ext cx="7772400" cy="112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4648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8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body" idx="1"/>
          </p:nvPr>
        </p:nvSpPr>
        <p:spPr>
          <a:xfrm>
            <a:off x="457200" y="1151335"/>
            <a:ext cx="4040100" cy="4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body" idx="2"/>
          </p:nvPr>
        </p:nvSpPr>
        <p:spPr>
          <a:xfrm>
            <a:off x="457200" y="1631156"/>
            <a:ext cx="4040100" cy="29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body" idx="3"/>
          </p:nvPr>
        </p:nvSpPr>
        <p:spPr>
          <a:xfrm>
            <a:off x="4645025" y="1151335"/>
            <a:ext cx="4041900" cy="4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body" idx="4"/>
          </p:nvPr>
        </p:nvSpPr>
        <p:spPr>
          <a:xfrm>
            <a:off x="4645025" y="1631156"/>
            <a:ext cx="4041900" cy="29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8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9"/>
          <p:cNvSpPr txBox="1">
            <a:spLocks noGrp="1"/>
          </p:cNvSpPr>
          <p:nvPr>
            <p:ph type="title"/>
          </p:nvPr>
        </p:nvSpPr>
        <p:spPr>
          <a:xfrm>
            <a:off x="457200" y="204788"/>
            <a:ext cx="3008400" cy="8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body" idx="1"/>
          </p:nvPr>
        </p:nvSpPr>
        <p:spPr>
          <a:xfrm>
            <a:off x="3575050" y="204788"/>
            <a:ext cx="5111700" cy="43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body" idx="2"/>
          </p:nvPr>
        </p:nvSpPr>
        <p:spPr>
          <a:xfrm>
            <a:off x="457200" y="1076325"/>
            <a:ext cx="3008400" cy="35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0"/>
          <p:cNvSpPr txBox="1">
            <a:spLocks noGrp="1"/>
          </p:cNvSpPr>
          <p:nvPr>
            <p:ph type="title"/>
          </p:nvPr>
        </p:nvSpPr>
        <p:spPr>
          <a:xfrm>
            <a:off x="1792288" y="3600450"/>
            <a:ext cx="5486400" cy="42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0"/>
          <p:cNvSpPr>
            <a:spLocks noGrp="1"/>
          </p:cNvSpPr>
          <p:nvPr>
            <p:ph type="pic" idx="2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" name="Google Shape;62;p10"/>
          <p:cNvSpPr txBox="1">
            <a:spLocks noGrp="1"/>
          </p:cNvSpPr>
          <p:nvPr>
            <p:ph type="body" idx="1"/>
          </p:nvPr>
        </p:nvSpPr>
        <p:spPr>
          <a:xfrm>
            <a:off x="1792288" y="4025503"/>
            <a:ext cx="5486400" cy="6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3" name="Google Shape;63;p10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1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1"/>
          <p:cNvSpPr txBox="1">
            <a:spLocks noGrp="1"/>
          </p:cNvSpPr>
          <p:nvPr>
            <p:ph type="body" idx="1"/>
          </p:nvPr>
        </p:nvSpPr>
        <p:spPr>
          <a:xfrm rot="5400000">
            <a:off x="2874750" y="-1217400"/>
            <a:ext cx="3394500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9" name="Google Shape;69;p11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2"/>
          <p:cNvSpPr txBox="1">
            <a:spLocks noGrp="1"/>
          </p:cNvSpPr>
          <p:nvPr>
            <p:ph type="title"/>
          </p:nvPr>
        </p:nvSpPr>
        <p:spPr>
          <a:xfrm rot="5400000">
            <a:off x="5463750" y="1371628"/>
            <a:ext cx="4388700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2"/>
          <p:cNvSpPr txBox="1">
            <a:spLocks noGrp="1"/>
          </p:cNvSpPr>
          <p:nvPr>
            <p:ph type="body" idx="1"/>
          </p:nvPr>
        </p:nvSpPr>
        <p:spPr>
          <a:xfrm rot="5400000">
            <a:off x="1272750" y="-609572"/>
            <a:ext cx="4388700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2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6"/>
          <p:cNvSpPr txBox="1"/>
          <p:nvPr/>
        </p:nvSpPr>
        <p:spPr>
          <a:xfrm>
            <a:off x="36588" y="34914"/>
            <a:ext cx="8024924" cy="692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sng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LI: I can expand noun phrases by adding modifying adjectives, nouns and prepositional phrases.</a:t>
            </a:r>
            <a:endParaRPr sz="1000" b="0" i="0" u="sng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16"/>
          <p:cNvSpPr txBox="1"/>
          <p:nvPr/>
        </p:nvSpPr>
        <p:spPr>
          <a:xfrm>
            <a:off x="3162299" y="749648"/>
            <a:ext cx="5221941" cy="4847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0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expanded </a:t>
            </a:r>
            <a:r>
              <a:rPr lang="en-GB" sz="2400" b="0" i="0" u="sng" strike="noStrike" cap="non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noun</a:t>
            </a:r>
            <a:r>
              <a:rPr lang="en-GB" sz="2400" b="0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phrases?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 expanded noun phrase provides more information about a </a:t>
            </a:r>
            <a:r>
              <a:rPr lang="en-GB" sz="1350" b="0" i="0" u="none" strike="noStrike" cap="non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noun</a:t>
            </a:r>
            <a:r>
              <a:rPr lang="en-GB"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for example: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08" name="Google Shape;108;p16"/>
          <p:cNvGrpSpPr/>
          <p:nvPr/>
        </p:nvGrpSpPr>
        <p:grpSpPr>
          <a:xfrm>
            <a:off x="285750" y="2540001"/>
            <a:ext cx="4343418" cy="1347494"/>
            <a:chOff x="-1143000" y="3386667"/>
            <a:chExt cx="5791224" cy="1796659"/>
          </a:xfrm>
        </p:grpSpPr>
        <p:sp>
          <p:nvSpPr>
            <p:cNvPr id="109" name="Google Shape;109;p16"/>
            <p:cNvSpPr/>
            <p:nvPr/>
          </p:nvSpPr>
          <p:spPr>
            <a:xfrm>
              <a:off x="241312" y="3386667"/>
              <a:ext cx="3022600" cy="1744133"/>
            </a:xfrm>
            <a:prstGeom prst="rect">
              <a:avLst/>
            </a:prstGeom>
            <a:solidFill>
              <a:srgbClr val="92D050"/>
            </a:solidFill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40000" dist="23000" dir="5400000" rotWithShape="0">
                <a:srgbClr val="000000">
                  <a:alpha val="34509"/>
                </a:srgbClr>
              </a:outerShdw>
            </a:effectLst>
          </p:spPr>
          <p:txBody>
            <a:bodyPr spcFirstLastPara="1" wrap="square" lIns="68550" tIns="34275" rIns="68550" bIns="3427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35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0" name="Google Shape;110;p16"/>
            <p:cNvSpPr txBox="1"/>
            <p:nvPr/>
          </p:nvSpPr>
          <p:spPr>
            <a:xfrm>
              <a:off x="-1143000" y="3429000"/>
              <a:ext cx="5791224" cy="175432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50" tIns="34275" rIns="68550" bIns="34275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7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The noun</a:t>
              </a: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7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phrase –</a:t>
              </a: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7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GB" sz="2700" b="0" i="1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the eggs</a:t>
              </a: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1" name="Google Shape;111;p16"/>
          <p:cNvGrpSpPr/>
          <p:nvPr/>
        </p:nvGrpSpPr>
        <p:grpSpPr>
          <a:xfrm>
            <a:off x="4565650" y="2520303"/>
            <a:ext cx="4343418" cy="1308100"/>
            <a:chOff x="-1143000" y="3386667"/>
            <a:chExt cx="5791224" cy="1744133"/>
          </a:xfrm>
        </p:grpSpPr>
        <p:sp>
          <p:nvSpPr>
            <p:cNvPr id="112" name="Google Shape;112;p16"/>
            <p:cNvSpPr/>
            <p:nvPr/>
          </p:nvSpPr>
          <p:spPr>
            <a:xfrm>
              <a:off x="241312" y="3386667"/>
              <a:ext cx="3022600" cy="1744133"/>
            </a:xfrm>
            <a:prstGeom prst="rect">
              <a:avLst/>
            </a:prstGeom>
            <a:solidFill>
              <a:srgbClr val="92D050"/>
            </a:solidFill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40000" dist="23000" dir="5400000" rotWithShape="0">
                <a:srgbClr val="000000">
                  <a:alpha val="34509"/>
                </a:srgbClr>
              </a:outerShdw>
            </a:effectLst>
          </p:spPr>
          <p:txBody>
            <a:bodyPr spcFirstLastPara="1" wrap="square" lIns="68550" tIns="34275" rIns="68550" bIns="3427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35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3" name="Google Shape;113;p16"/>
            <p:cNvSpPr txBox="1"/>
            <p:nvPr/>
          </p:nvSpPr>
          <p:spPr>
            <a:xfrm>
              <a:off x="-1143000" y="3429000"/>
              <a:ext cx="5791224" cy="138499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50" tIns="34275" rIns="68550" bIns="34275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1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The expanded noun</a:t>
              </a: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1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phrase –</a:t>
              </a: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100" b="0" i="1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the </a:t>
              </a:r>
              <a:r>
                <a:rPr lang="en-GB" sz="2100" b="1" i="1" u="sng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quails’</a:t>
              </a:r>
              <a:r>
                <a:rPr lang="en-GB" sz="2100" b="0" i="1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eggs</a:t>
              </a:r>
              <a:endParaRPr sz="105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cxnSp>
        <p:nvCxnSpPr>
          <p:cNvPr id="114" name="Google Shape;114;p16"/>
          <p:cNvCxnSpPr/>
          <p:nvPr/>
        </p:nvCxnSpPr>
        <p:spPr>
          <a:xfrm>
            <a:off x="3590935" y="3098800"/>
            <a:ext cx="2206616" cy="0"/>
          </a:xfrm>
          <a:prstGeom prst="straightConnector1">
            <a:avLst/>
          </a:prstGeom>
          <a:noFill/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triangle" w="med" len="med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</p:cxnSp>
      <p:sp>
        <p:nvSpPr>
          <p:cNvPr id="115" name="Google Shape;115;p16"/>
          <p:cNvSpPr txBox="1"/>
          <p:nvPr/>
        </p:nvSpPr>
        <p:spPr>
          <a:xfrm>
            <a:off x="3590934" y="2555016"/>
            <a:ext cx="1962134" cy="4847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can be improved with an </a:t>
            </a:r>
            <a:r>
              <a:rPr lang="en-GB" sz="1350" b="1" i="0" u="sng" strike="noStrike" cap="non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additional noun</a:t>
            </a:r>
            <a:r>
              <a:rPr lang="en-GB"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16"/>
          <p:cNvSpPr txBox="1"/>
          <p:nvPr/>
        </p:nvSpPr>
        <p:spPr>
          <a:xfrm>
            <a:off x="5756292" y="3950829"/>
            <a:ext cx="1962134" cy="4847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‘</a:t>
            </a:r>
            <a:r>
              <a:rPr lang="en-GB" sz="1350" b="1" i="0" u="none" strike="noStrike" cap="non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quails’</a:t>
            </a:r>
            <a:r>
              <a:rPr lang="en-GB"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’ is an additional </a:t>
            </a:r>
            <a:r>
              <a:rPr lang="en-GB" sz="1350" b="0" i="0" u="none" strike="noStrike" cap="non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noun</a:t>
            </a:r>
            <a:r>
              <a:rPr lang="en-GB"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to describe the ‘</a:t>
            </a:r>
            <a:r>
              <a:rPr lang="en-GB" sz="1350" b="0" i="0" u="none" strike="noStrike" cap="non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eggs</a:t>
            </a:r>
            <a:r>
              <a:rPr lang="en-GB"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’.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16"/>
          <p:cNvSpPr txBox="1"/>
          <p:nvPr/>
        </p:nvSpPr>
        <p:spPr>
          <a:xfrm>
            <a:off x="7610938" y="4929307"/>
            <a:ext cx="2250489" cy="2077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5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Copyright © Teaching From Text</a:t>
            </a:r>
            <a:endParaRPr sz="7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8" name="Google Shape;118;p16"/>
          <p:cNvPicPr preferRelativeResize="0"/>
          <p:nvPr/>
        </p:nvPicPr>
        <p:blipFill rotWithShape="1">
          <a:blip r:embed="rId3">
            <a:alphaModFix/>
          </a:blip>
          <a:srcRect l="7507" t="6666" r="3468" b="7843"/>
          <a:stretch/>
        </p:blipFill>
        <p:spPr>
          <a:xfrm rot="-5400000">
            <a:off x="964106" y="293193"/>
            <a:ext cx="1757408" cy="22669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7"/>
          <p:cNvSpPr txBox="1"/>
          <p:nvPr/>
        </p:nvSpPr>
        <p:spPr>
          <a:xfrm>
            <a:off x="3538818" y="1141451"/>
            <a:ext cx="4762500" cy="4847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 expanded noun phrase provides more information about a </a:t>
            </a:r>
            <a:r>
              <a:rPr lang="en-GB" sz="1350" b="0" i="0" u="none" strike="noStrike" cap="non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noun</a:t>
            </a:r>
            <a:r>
              <a:rPr lang="en-GB"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for example: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24" name="Google Shape;124;p17"/>
          <p:cNvGrpSpPr/>
          <p:nvPr/>
        </p:nvGrpSpPr>
        <p:grpSpPr>
          <a:xfrm>
            <a:off x="285750" y="2540001"/>
            <a:ext cx="4343418" cy="1347494"/>
            <a:chOff x="-1143000" y="3386667"/>
            <a:chExt cx="5791224" cy="1796659"/>
          </a:xfrm>
        </p:grpSpPr>
        <p:sp>
          <p:nvSpPr>
            <p:cNvPr id="125" name="Google Shape;125;p17"/>
            <p:cNvSpPr/>
            <p:nvPr/>
          </p:nvSpPr>
          <p:spPr>
            <a:xfrm>
              <a:off x="241312" y="3386667"/>
              <a:ext cx="3022600" cy="1744133"/>
            </a:xfrm>
            <a:prstGeom prst="rect">
              <a:avLst/>
            </a:prstGeom>
            <a:solidFill>
              <a:srgbClr val="92D050"/>
            </a:solidFill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40000" dist="23000" dir="5400000" rotWithShape="0">
                <a:srgbClr val="000000">
                  <a:alpha val="34509"/>
                </a:srgbClr>
              </a:outerShdw>
            </a:effectLst>
          </p:spPr>
          <p:txBody>
            <a:bodyPr spcFirstLastPara="1" wrap="square" lIns="68550" tIns="34275" rIns="68550" bIns="3427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35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6" name="Google Shape;126;p17"/>
            <p:cNvSpPr txBox="1"/>
            <p:nvPr/>
          </p:nvSpPr>
          <p:spPr>
            <a:xfrm>
              <a:off x="-1143000" y="3429000"/>
              <a:ext cx="5791224" cy="175432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50" tIns="34275" rIns="68550" bIns="34275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7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The noun</a:t>
              </a: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7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phrase –</a:t>
              </a: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7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GB" sz="2700" b="0" i="1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the quails’ eggs</a:t>
              </a:r>
              <a:endParaRPr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27" name="Google Shape;127;p17"/>
          <p:cNvSpPr/>
          <p:nvPr/>
        </p:nvSpPr>
        <p:spPr>
          <a:xfrm>
            <a:off x="5489566" y="2516268"/>
            <a:ext cx="2435234" cy="1367192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509"/>
              </a:srgbClr>
            </a:outerShdw>
          </a:effectLst>
        </p:spPr>
        <p:txBody>
          <a:bodyPr spcFirstLastPara="1" wrap="square" lIns="68550" tIns="34275" rIns="68550" bIns="342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17"/>
          <p:cNvSpPr txBox="1"/>
          <p:nvPr/>
        </p:nvSpPr>
        <p:spPr>
          <a:xfrm>
            <a:off x="4535474" y="2571750"/>
            <a:ext cx="4343418" cy="11772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expanded noun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phrase –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800" b="0" i="1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</a:t>
            </a:r>
            <a:r>
              <a:rPr lang="en-GB" sz="1800" b="0" i="1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small, appetising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1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quails’ eggs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29" name="Google Shape;129;p17"/>
          <p:cNvCxnSpPr/>
          <p:nvPr/>
        </p:nvCxnSpPr>
        <p:spPr>
          <a:xfrm>
            <a:off x="3590935" y="3098800"/>
            <a:ext cx="2206616" cy="0"/>
          </a:xfrm>
          <a:prstGeom prst="straightConnector1">
            <a:avLst/>
          </a:prstGeom>
          <a:noFill/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triangle" w="med" len="med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</p:cxnSp>
      <p:sp>
        <p:nvSpPr>
          <p:cNvPr id="130" name="Google Shape;130;p17"/>
          <p:cNvSpPr txBox="1"/>
          <p:nvPr/>
        </p:nvSpPr>
        <p:spPr>
          <a:xfrm>
            <a:off x="3590934" y="2555016"/>
            <a:ext cx="1962134" cy="4847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can be improved with </a:t>
            </a:r>
            <a:r>
              <a:rPr lang="en-GB" sz="1350" b="1" i="0" u="sng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adjectives</a:t>
            </a:r>
            <a:r>
              <a:rPr lang="en-GB"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" name="Google Shape;131;p17"/>
          <p:cNvSpPr txBox="1"/>
          <p:nvPr/>
        </p:nvSpPr>
        <p:spPr>
          <a:xfrm>
            <a:off x="5797550" y="3960386"/>
            <a:ext cx="1962134" cy="9002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‘</a:t>
            </a:r>
            <a:r>
              <a:rPr lang="en-GB" sz="135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small</a:t>
            </a:r>
            <a:r>
              <a:rPr lang="en-GB"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’ and ‘</a:t>
            </a:r>
            <a:r>
              <a:rPr lang="en-GB" sz="135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appetising</a:t>
            </a:r>
            <a:r>
              <a:rPr lang="en-GB"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’ are </a:t>
            </a:r>
            <a:r>
              <a:rPr lang="en-GB" sz="135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adjectives</a:t>
            </a:r>
            <a:r>
              <a:rPr lang="en-GB"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to describe the ‘</a:t>
            </a:r>
            <a:r>
              <a:rPr lang="en-GB" sz="1350" b="0" i="0" u="none" strike="noStrike" cap="non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quails’ eggs</a:t>
            </a:r>
            <a:r>
              <a:rPr lang="en-GB"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’.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17"/>
          <p:cNvSpPr txBox="1"/>
          <p:nvPr/>
        </p:nvSpPr>
        <p:spPr>
          <a:xfrm>
            <a:off x="36588" y="34914"/>
            <a:ext cx="8024924" cy="692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sng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LI: I can expand noun phrases by adding modifying adjectives, nouns and prepositional phrases.</a:t>
            </a:r>
            <a:endParaRPr sz="1000" b="0" i="0" u="sng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3" name="Google Shape;133;p17"/>
          <p:cNvPicPr preferRelativeResize="0"/>
          <p:nvPr/>
        </p:nvPicPr>
        <p:blipFill rotWithShape="1">
          <a:blip r:embed="rId3">
            <a:alphaModFix/>
          </a:blip>
          <a:srcRect l="7507" t="6666" r="3468" b="7843"/>
          <a:stretch/>
        </p:blipFill>
        <p:spPr>
          <a:xfrm rot="-5400000">
            <a:off x="964106" y="293193"/>
            <a:ext cx="1757408" cy="2266952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17"/>
          <p:cNvSpPr txBox="1"/>
          <p:nvPr/>
        </p:nvSpPr>
        <p:spPr>
          <a:xfrm>
            <a:off x="7472175" y="4815500"/>
            <a:ext cx="1613400" cy="28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Copyright © Teaching From Text</a:t>
            </a:r>
            <a:endParaRPr sz="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8"/>
          <p:cNvSpPr txBox="1"/>
          <p:nvPr/>
        </p:nvSpPr>
        <p:spPr>
          <a:xfrm>
            <a:off x="3471582" y="1013631"/>
            <a:ext cx="4762500" cy="4847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 expanded noun phrase provides more information about a </a:t>
            </a:r>
            <a:r>
              <a:rPr lang="en-GB" sz="1350" b="0" i="0" u="none" strike="noStrike" cap="non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noun,</a:t>
            </a:r>
            <a:r>
              <a:rPr lang="en-GB"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for example: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40" name="Google Shape;140;p18"/>
          <p:cNvGrpSpPr/>
          <p:nvPr/>
        </p:nvGrpSpPr>
        <p:grpSpPr>
          <a:xfrm>
            <a:off x="285750" y="2540001"/>
            <a:ext cx="4343418" cy="1347494"/>
            <a:chOff x="-1143000" y="3386667"/>
            <a:chExt cx="5791224" cy="1796659"/>
          </a:xfrm>
        </p:grpSpPr>
        <p:sp>
          <p:nvSpPr>
            <p:cNvPr id="141" name="Google Shape;141;p18"/>
            <p:cNvSpPr/>
            <p:nvPr/>
          </p:nvSpPr>
          <p:spPr>
            <a:xfrm>
              <a:off x="241312" y="3386667"/>
              <a:ext cx="3022600" cy="1744133"/>
            </a:xfrm>
            <a:prstGeom prst="rect">
              <a:avLst/>
            </a:prstGeom>
            <a:solidFill>
              <a:srgbClr val="92D050"/>
            </a:solidFill>
            <a:ln w="9525" cap="flat" cmpd="sng">
              <a:solidFill>
                <a:srgbClr val="92D050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40000" dist="23000" dir="5400000" rotWithShape="0">
                <a:srgbClr val="000000">
                  <a:alpha val="34509"/>
                </a:srgbClr>
              </a:outerShdw>
            </a:effectLst>
          </p:spPr>
          <p:txBody>
            <a:bodyPr spcFirstLastPara="1" wrap="square" lIns="68550" tIns="34275" rIns="68550" bIns="3427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35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2" name="Google Shape;142;p18"/>
            <p:cNvSpPr txBox="1"/>
            <p:nvPr/>
          </p:nvSpPr>
          <p:spPr>
            <a:xfrm>
              <a:off x="-1143000" y="3429000"/>
              <a:ext cx="5791224" cy="175432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50" tIns="34275" rIns="68550" bIns="34275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The noun</a:t>
              </a:r>
              <a:endParaRPr sz="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phrase –</a:t>
              </a:r>
              <a:endParaRPr sz="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1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the small, appetising</a:t>
              </a:r>
              <a:endParaRPr/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1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quails’ eggs</a:t>
              </a:r>
              <a:endParaRPr sz="8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43" name="Google Shape;143;p18"/>
          <p:cNvSpPr/>
          <p:nvPr/>
        </p:nvSpPr>
        <p:spPr>
          <a:xfrm>
            <a:off x="5489566" y="2516268"/>
            <a:ext cx="2435234" cy="1367192"/>
          </a:xfrm>
          <a:prstGeom prst="rect">
            <a:avLst/>
          </a:prstGeom>
          <a:solidFill>
            <a:srgbClr val="0070C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509"/>
              </a:srgbClr>
            </a:outerShdw>
          </a:effectLst>
        </p:spPr>
        <p:txBody>
          <a:bodyPr spcFirstLastPara="1" wrap="square" lIns="68550" tIns="34275" rIns="68550" bIns="342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18"/>
          <p:cNvSpPr txBox="1"/>
          <p:nvPr/>
        </p:nvSpPr>
        <p:spPr>
          <a:xfrm>
            <a:off x="4514832" y="2478739"/>
            <a:ext cx="4343418" cy="1454244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50" tIns="34275" rIns="68550" bIns="3427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expanded noun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phrase –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800" b="0" i="1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small, appetising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1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quails’ </a:t>
            </a:r>
            <a:r>
              <a:rPr lang="en-GB" sz="1800" b="0" i="1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eggs </a:t>
            </a:r>
            <a:r>
              <a:rPr lang="en-GB" sz="1800" b="0" i="1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on the silver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1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platter.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45" name="Google Shape;145;p18"/>
          <p:cNvCxnSpPr/>
          <p:nvPr/>
        </p:nvCxnSpPr>
        <p:spPr>
          <a:xfrm>
            <a:off x="3590935" y="3098800"/>
            <a:ext cx="2206616" cy="0"/>
          </a:xfrm>
          <a:prstGeom prst="straightConnector1">
            <a:avLst/>
          </a:prstGeom>
          <a:noFill/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triangle" w="med" len="med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</p:cxnSp>
      <p:sp>
        <p:nvSpPr>
          <p:cNvPr id="146" name="Google Shape;146;p18"/>
          <p:cNvSpPr txBox="1"/>
          <p:nvPr/>
        </p:nvSpPr>
        <p:spPr>
          <a:xfrm>
            <a:off x="3590934" y="2555016"/>
            <a:ext cx="1962134" cy="4847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can be improved with </a:t>
            </a:r>
            <a:r>
              <a:rPr lang="en-GB" sz="1350" b="1" i="0" u="sng" strike="noStrike" cap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a prepositional phrase</a:t>
            </a:r>
            <a:r>
              <a:rPr lang="en-GB"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7" name="Google Shape;147;p18"/>
          <p:cNvSpPr txBox="1"/>
          <p:nvPr/>
        </p:nvSpPr>
        <p:spPr>
          <a:xfrm>
            <a:off x="5756292" y="3950828"/>
            <a:ext cx="1962134" cy="1107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‘</a:t>
            </a:r>
            <a:r>
              <a:rPr lang="en-GB" sz="1350" b="1" i="0" u="none" strike="noStrike" cap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on the silver platter</a:t>
            </a:r>
            <a:r>
              <a:rPr lang="en-GB"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’ is a </a:t>
            </a:r>
            <a:r>
              <a:rPr lang="en-GB" sz="1350" b="0" i="0" u="none" strike="noStrike" cap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prepositional phrase </a:t>
            </a:r>
            <a:r>
              <a:rPr lang="en-GB"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describe the ‘</a:t>
            </a:r>
            <a:r>
              <a:rPr lang="en-GB" sz="135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small, appetising </a:t>
            </a:r>
            <a:r>
              <a:rPr lang="en-GB" sz="1350" b="0" i="0" u="none" strike="noStrike" cap="non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quails’ eggs</a:t>
            </a:r>
            <a:r>
              <a:rPr lang="en-GB"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’.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8" name="Google Shape;148;p18"/>
          <p:cNvSpPr txBox="1"/>
          <p:nvPr/>
        </p:nvSpPr>
        <p:spPr>
          <a:xfrm>
            <a:off x="36588" y="34914"/>
            <a:ext cx="8024924" cy="692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sng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LI: I can expand noun phrases by adding modifying adjectives, nouns and prepositional phrases.</a:t>
            </a:r>
            <a:endParaRPr sz="1000" b="0" i="0" u="sng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9" name="Google Shape;149;p18"/>
          <p:cNvPicPr preferRelativeResize="0"/>
          <p:nvPr/>
        </p:nvPicPr>
        <p:blipFill rotWithShape="1">
          <a:blip r:embed="rId3">
            <a:alphaModFix/>
          </a:blip>
          <a:srcRect l="7507" t="6666" r="3468" b="7843"/>
          <a:stretch/>
        </p:blipFill>
        <p:spPr>
          <a:xfrm rot="-5400000">
            <a:off x="964106" y="293193"/>
            <a:ext cx="1757408" cy="2266952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18"/>
          <p:cNvSpPr txBox="1"/>
          <p:nvPr/>
        </p:nvSpPr>
        <p:spPr>
          <a:xfrm>
            <a:off x="7472175" y="4815500"/>
            <a:ext cx="1613400" cy="28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Copyright © Teaching From Text</a:t>
            </a:r>
            <a:endParaRPr sz="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9"/>
          <p:cNvSpPr txBox="1"/>
          <p:nvPr/>
        </p:nvSpPr>
        <p:spPr>
          <a:xfrm>
            <a:off x="36588" y="34914"/>
            <a:ext cx="8024924" cy="692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sng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LI: I can expand noun phrases by adding modifying adjectives, nouns and prepositional phrases.</a:t>
            </a:r>
            <a:endParaRPr sz="1000" b="0" i="0" u="sng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6" name="Google Shape;156;p19"/>
          <p:cNvPicPr preferRelativeResize="0"/>
          <p:nvPr/>
        </p:nvPicPr>
        <p:blipFill rotWithShape="1">
          <a:blip r:embed="rId3">
            <a:alphaModFix/>
          </a:blip>
          <a:srcRect l="7507" t="6666" r="3468" b="7843"/>
          <a:stretch/>
        </p:blipFill>
        <p:spPr>
          <a:xfrm rot="-5400000">
            <a:off x="2800898" y="15129"/>
            <a:ext cx="3963936" cy="5113242"/>
          </a:xfrm>
          <a:prstGeom prst="rect">
            <a:avLst/>
          </a:prstGeom>
          <a:noFill/>
          <a:ln>
            <a:noFill/>
          </a:ln>
        </p:spPr>
      </p:pic>
      <p:sp>
        <p:nvSpPr>
          <p:cNvPr id="157" name="Google Shape;157;p19"/>
          <p:cNvSpPr txBox="1"/>
          <p:nvPr/>
        </p:nvSpPr>
        <p:spPr>
          <a:xfrm>
            <a:off x="7472175" y="4815500"/>
            <a:ext cx="1613400" cy="28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Copyright © Teaching From Text</a:t>
            </a:r>
            <a:endParaRPr sz="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0"/>
          <p:cNvSpPr txBox="1"/>
          <p:nvPr/>
        </p:nvSpPr>
        <p:spPr>
          <a:xfrm>
            <a:off x="36588" y="34914"/>
            <a:ext cx="8024924" cy="692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sng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LI: I can expand noun phrases by adding modifying adjectives, nouns and prepositional phrases.</a:t>
            </a:r>
            <a:endParaRPr sz="1000" b="0" i="0" u="sng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3" name="Google Shape;163;p20"/>
          <p:cNvPicPr preferRelativeResize="0"/>
          <p:nvPr/>
        </p:nvPicPr>
        <p:blipFill rotWithShape="1">
          <a:blip r:embed="rId3">
            <a:alphaModFix/>
          </a:blip>
          <a:srcRect l="7507" t="6666" r="3468" b="7843"/>
          <a:stretch/>
        </p:blipFill>
        <p:spPr>
          <a:xfrm rot="-5400000">
            <a:off x="2673151" y="15129"/>
            <a:ext cx="3963936" cy="5113242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20"/>
          <p:cNvSpPr txBox="1"/>
          <p:nvPr/>
        </p:nvSpPr>
        <p:spPr>
          <a:xfrm>
            <a:off x="7472175" y="4815500"/>
            <a:ext cx="1613400" cy="28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-GB" sz="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Copyright © Teaching From Text</a:t>
            </a:r>
            <a:endParaRPr sz="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20"/>
          <p:cNvSpPr txBox="1"/>
          <p:nvPr/>
        </p:nvSpPr>
        <p:spPr>
          <a:xfrm>
            <a:off x="181535" y="727412"/>
            <a:ext cx="2185147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 </a:t>
            </a:r>
            <a:r>
              <a:rPr lang="en-GB" sz="160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small, appetising </a:t>
            </a:r>
            <a:r>
              <a:rPr lang="en-GB" sz="1600" b="0" i="0" u="none" strike="noStrike" cap="non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quails’ eggs </a:t>
            </a:r>
            <a:r>
              <a:rPr lang="en-GB" sz="1600" b="0" i="0" u="none" strike="noStrike" cap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on the silver platter.</a:t>
            </a:r>
            <a:endParaRPr/>
          </a:p>
        </p:txBody>
      </p:sp>
      <p:sp>
        <p:nvSpPr>
          <p:cNvPr id="166" name="Google Shape;166;p20"/>
          <p:cNvSpPr txBox="1"/>
          <p:nvPr/>
        </p:nvSpPr>
        <p:spPr>
          <a:xfrm>
            <a:off x="411645" y="2486736"/>
            <a:ext cx="2185147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 </a:t>
            </a:r>
            <a:r>
              <a:rPr lang="en-GB" sz="160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poached, pink </a:t>
            </a:r>
            <a:r>
              <a:rPr lang="en-GB" sz="1600" b="0" i="0" u="none" strike="noStrike" cap="non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salmon fish </a:t>
            </a:r>
            <a:r>
              <a:rPr lang="en-GB" sz="1600" b="0" i="0" u="none" strike="noStrike" cap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laying on a bed of lemon. </a:t>
            </a:r>
            <a:endParaRPr/>
          </a:p>
        </p:txBody>
      </p:sp>
      <p:sp>
        <p:nvSpPr>
          <p:cNvPr id="167" name="Google Shape;167;p20"/>
          <p:cNvSpPr txBox="1"/>
          <p:nvPr/>
        </p:nvSpPr>
        <p:spPr>
          <a:xfrm>
            <a:off x="226371" y="3925216"/>
            <a:ext cx="2185147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 </a:t>
            </a:r>
            <a:r>
              <a:rPr lang="en-GB" sz="160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green, crisp </a:t>
            </a:r>
            <a:r>
              <a:rPr lang="en-GB" sz="1600" b="0" i="0" u="none" strike="noStrike" cap="non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salad leaves </a:t>
            </a:r>
            <a:r>
              <a:rPr lang="en-GB" sz="1600" b="0" i="0" u="none" strike="noStrike" cap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underneath the spiced chicken.</a:t>
            </a:r>
            <a:endParaRPr/>
          </a:p>
        </p:txBody>
      </p:sp>
      <p:sp>
        <p:nvSpPr>
          <p:cNvPr id="168" name="Google Shape;168;p20"/>
          <p:cNvSpPr txBox="1"/>
          <p:nvPr/>
        </p:nvSpPr>
        <p:spPr>
          <a:xfrm>
            <a:off x="6607926" y="174282"/>
            <a:ext cx="2185147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 </a:t>
            </a:r>
            <a:r>
              <a:rPr lang="en-GB" sz="160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crusty, warm </a:t>
            </a:r>
            <a:r>
              <a:rPr lang="en-GB" sz="1600" b="0" i="0" u="none" strike="noStrike" cap="non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spelt loaf </a:t>
            </a:r>
            <a:r>
              <a:rPr lang="en-GB" sz="1600" b="0" i="0" u="none" strike="noStrike" cap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with oozing butter melting inside.</a:t>
            </a:r>
            <a:endParaRPr/>
          </a:p>
        </p:txBody>
      </p:sp>
      <p:sp>
        <p:nvSpPr>
          <p:cNvPr id="169" name="Google Shape;169;p20"/>
          <p:cNvSpPr txBox="1"/>
          <p:nvPr/>
        </p:nvSpPr>
        <p:spPr>
          <a:xfrm>
            <a:off x="6900428" y="1702281"/>
            <a:ext cx="2185147" cy="1077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 </a:t>
            </a:r>
            <a:r>
              <a:rPr lang="en-GB" sz="160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spicy, mouth-watering </a:t>
            </a:r>
            <a:r>
              <a:rPr lang="en-GB" sz="1600" b="0" i="0" u="none" strike="noStrike" cap="non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chicken drumsticks </a:t>
            </a:r>
            <a:r>
              <a:rPr lang="en-GB" sz="1600" b="0" i="0" u="none" strike="noStrike" cap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ripped from the carcass. </a:t>
            </a:r>
            <a:endParaRPr/>
          </a:p>
        </p:txBody>
      </p:sp>
      <p:sp>
        <p:nvSpPr>
          <p:cNvPr id="170" name="Google Shape;170;p20"/>
          <p:cNvSpPr txBox="1"/>
          <p:nvPr/>
        </p:nvSpPr>
        <p:spPr>
          <a:xfrm>
            <a:off x="6246913" y="3920243"/>
            <a:ext cx="2546160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 </a:t>
            </a:r>
            <a:r>
              <a:rPr lang="en-GB" sz="160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crisp and juicy </a:t>
            </a:r>
            <a:r>
              <a:rPr lang="en-GB" sz="1600" b="0" i="0" u="none" strike="noStrike" cap="non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garlic snails </a:t>
            </a:r>
            <a:r>
              <a:rPr lang="en-GB" sz="1600" b="0" i="0" u="none" strike="noStrike" cap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farmed within the Palace’s gardens. 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378</Words>
  <Application>Microsoft Office PowerPoint</Application>
  <PresentationFormat>On-screen Show (16:9)</PresentationFormat>
  <Paragraphs>49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Natalie Moss</dc:creator>
  <cp:lastModifiedBy>Natalie Moss</cp:lastModifiedBy>
  <cp:revision>4</cp:revision>
  <dcterms:modified xsi:type="dcterms:W3CDTF">2022-01-15T14:19:06Z</dcterms:modified>
</cp:coreProperties>
</file>