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heme/theme3.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tags/tag10.xml" ContentType="application/vnd.openxmlformats-officedocument.presentationml.tags+xml"/>
  <Override PartName="/ppt/notesSlides/notesSlide10.xml" ContentType="application/vnd.openxmlformats-officedocument.presentationml.notesSlide+xml"/>
  <Override PartName="/ppt/tags/tag11.xml" ContentType="application/vnd.openxmlformats-officedocument.presentationml.tags+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2"/>
  </p:sldMasterIdLst>
  <p:notesMasterIdLst>
    <p:notesMasterId r:id="rId18"/>
  </p:notesMasterIdLst>
  <p:handoutMasterIdLst>
    <p:handoutMasterId r:id="rId19"/>
  </p:handoutMasterIdLst>
  <p:sldIdLst>
    <p:sldId id="256" r:id="rId3"/>
    <p:sldId id="257" r:id="rId4"/>
    <p:sldId id="258" r:id="rId5"/>
    <p:sldId id="259" r:id="rId6"/>
    <p:sldId id="260" r:id="rId7"/>
    <p:sldId id="261" r:id="rId8"/>
    <p:sldId id="263" r:id="rId9"/>
    <p:sldId id="264" r:id="rId10"/>
    <p:sldId id="265" r:id="rId11"/>
    <p:sldId id="262" r:id="rId12"/>
    <p:sldId id="266" r:id="rId13"/>
    <p:sldId id="267" r:id="rId14"/>
    <p:sldId id="268" r:id="rId15"/>
    <p:sldId id="269" r:id="rId16"/>
    <p:sldId id="270"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241" autoAdjust="0"/>
    <p:restoredTop sz="75371" autoAdjust="0"/>
  </p:normalViewPr>
  <p:slideViewPr>
    <p:cSldViewPr>
      <p:cViewPr varScale="1">
        <p:scale>
          <a:sx n="62" d="100"/>
          <a:sy n="62" d="100"/>
        </p:scale>
        <p:origin x="1978" y="5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microsoft.com/office/2016/11/relationships/changesInfo" Target="changesInfos/changesInfo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mberly Tucker" userId="295891305ab43495" providerId="LiveId" clId="{FA9985BC-4EB1-40FC-8C65-E16A3BD00605}"/>
    <pc:docChg chg="custSel modSld">
      <pc:chgData name="Kimberly Tucker" userId="295891305ab43495" providerId="LiveId" clId="{FA9985BC-4EB1-40FC-8C65-E16A3BD00605}" dt="2022-04-30T05:33:37.868" v="396" actId="20577"/>
      <pc:docMkLst>
        <pc:docMk/>
      </pc:docMkLst>
      <pc:sldChg chg="modSp mod">
        <pc:chgData name="Kimberly Tucker" userId="295891305ab43495" providerId="LiveId" clId="{FA9985BC-4EB1-40FC-8C65-E16A3BD00605}" dt="2022-04-30T05:25:46.752" v="1" actId="20577"/>
        <pc:sldMkLst>
          <pc:docMk/>
          <pc:sldMk cId="3033069560" sldId="256"/>
        </pc:sldMkLst>
        <pc:spChg chg="mod">
          <ac:chgData name="Kimberly Tucker" userId="295891305ab43495" providerId="LiveId" clId="{FA9985BC-4EB1-40FC-8C65-E16A3BD00605}" dt="2022-04-30T05:25:46.752" v="1" actId="20577"/>
          <ac:spMkLst>
            <pc:docMk/>
            <pc:sldMk cId="3033069560" sldId="256"/>
            <ac:spMk id="5" creationId="{00000000-0000-0000-0000-000000000000}"/>
          </ac:spMkLst>
        </pc:spChg>
      </pc:sldChg>
      <pc:sldChg chg="modSp mod">
        <pc:chgData name="Kimberly Tucker" userId="295891305ab43495" providerId="LiveId" clId="{FA9985BC-4EB1-40FC-8C65-E16A3BD00605}" dt="2022-04-30T05:26:30.435" v="101" actId="20577"/>
        <pc:sldMkLst>
          <pc:docMk/>
          <pc:sldMk cId="435692224" sldId="258"/>
        </pc:sldMkLst>
        <pc:spChg chg="mod">
          <ac:chgData name="Kimberly Tucker" userId="295891305ab43495" providerId="LiveId" clId="{FA9985BC-4EB1-40FC-8C65-E16A3BD00605}" dt="2022-04-30T05:26:30.435" v="101" actId="20577"/>
          <ac:spMkLst>
            <pc:docMk/>
            <pc:sldMk cId="435692224" sldId="258"/>
            <ac:spMk id="3" creationId="{00000000-0000-0000-0000-000000000000}"/>
          </ac:spMkLst>
        </pc:spChg>
      </pc:sldChg>
      <pc:sldChg chg="modSp mod">
        <pc:chgData name="Kimberly Tucker" userId="295891305ab43495" providerId="LiveId" clId="{FA9985BC-4EB1-40FC-8C65-E16A3BD00605}" dt="2022-04-30T05:27:14.195" v="103" actId="115"/>
        <pc:sldMkLst>
          <pc:docMk/>
          <pc:sldMk cId="2943744193" sldId="260"/>
        </pc:sldMkLst>
        <pc:spChg chg="mod">
          <ac:chgData name="Kimberly Tucker" userId="295891305ab43495" providerId="LiveId" clId="{FA9985BC-4EB1-40FC-8C65-E16A3BD00605}" dt="2022-04-30T05:27:14.195" v="103" actId="115"/>
          <ac:spMkLst>
            <pc:docMk/>
            <pc:sldMk cId="2943744193" sldId="260"/>
            <ac:spMk id="3" creationId="{00000000-0000-0000-0000-000000000000}"/>
          </ac:spMkLst>
        </pc:spChg>
      </pc:sldChg>
      <pc:sldChg chg="modSp mod">
        <pc:chgData name="Kimberly Tucker" userId="295891305ab43495" providerId="LiveId" clId="{FA9985BC-4EB1-40FC-8C65-E16A3BD00605}" dt="2022-04-30T05:30:01.928" v="182" actId="20577"/>
        <pc:sldMkLst>
          <pc:docMk/>
          <pc:sldMk cId="2329352204" sldId="262"/>
        </pc:sldMkLst>
        <pc:spChg chg="mod">
          <ac:chgData name="Kimberly Tucker" userId="295891305ab43495" providerId="LiveId" clId="{FA9985BC-4EB1-40FC-8C65-E16A3BD00605}" dt="2022-04-30T05:30:01.928" v="182" actId="20577"/>
          <ac:spMkLst>
            <pc:docMk/>
            <pc:sldMk cId="2329352204" sldId="262"/>
            <ac:spMk id="3" creationId="{00000000-0000-0000-0000-000000000000}"/>
          </ac:spMkLst>
        </pc:spChg>
      </pc:sldChg>
      <pc:sldChg chg="modSp mod">
        <pc:chgData name="Kimberly Tucker" userId="295891305ab43495" providerId="LiveId" clId="{FA9985BC-4EB1-40FC-8C65-E16A3BD00605}" dt="2022-04-30T05:28:13.094" v="151" actId="20577"/>
        <pc:sldMkLst>
          <pc:docMk/>
          <pc:sldMk cId="3664617293" sldId="263"/>
        </pc:sldMkLst>
        <pc:spChg chg="mod">
          <ac:chgData name="Kimberly Tucker" userId="295891305ab43495" providerId="LiveId" clId="{FA9985BC-4EB1-40FC-8C65-E16A3BD00605}" dt="2022-04-30T05:28:13.094" v="151" actId="20577"/>
          <ac:spMkLst>
            <pc:docMk/>
            <pc:sldMk cId="3664617293" sldId="263"/>
            <ac:spMk id="3" creationId="{00000000-0000-0000-0000-000000000000}"/>
          </ac:spMkLst>
        </pc:spChg>
      </pc:sldChg>
      <pc:sldChg chg="modSp mod">
        <pc:chgData name="Kimberly Tucker" userId="295891305ab43495" providerId="LiveId" clId="{FA9985BC-4EB1-40FC-8C65-E16A3BD00605}" dt="2022-04-30T05:28:55.828" v="172" actId="20577"/>
        <pc:sldMkLst>
          <pc:docMk/>
          <pc:sldMk cId="2378627699" sldId="264"/>
        </pc:sldMkLst>
        <pc:spChg chg="mod">
          <ac:chgData name="Kimberly Tucker" userId="295891305ab43495" providerId="LiveId" clId="{FA9985BC-4EB1-40FC-8C65-E16A3BD00605}" dt="2022-04-30T05:28:55.828" v="172" actId="20577"/>
          <ac:spMkLst>
            <pc:docMk/>
            <pc:sldMk cId="2378627699" sldId="264"/>
            <ac:spMk id="3" creationId="{00000000-0000-0000-0000-000000000000}"/>
          </ac:spMkLst>
        </pc:spChg>
      </pc:sldChg>
      <pc:sldChg chg="modSp mod">
        <pc:chgData name="Kimberly Tucker" userId="295891305ab43495" providerId="LiveId" clId="{FA9985BC-4EB1-40FC-8C65-E16A3BD00605}" dt="2022-04-30T05:30:40.567" v="225" actId="20577"/>
        <pc:sldMkLst>
          <pc:docMk/>
          <pc:sldMk cId="4076235171" sldId="266"/>
        </pc:sldMkLst>
        <pc:spChg chg="mod">
          <ac:chgData name="Kimberly Tucker" userId="295891305ab43495" providerId="LiveId" clId="{FA9985BC-4EB1-40FC-8C65-E16A3BD00605}" dt="2022-04-30T05:30:40.567" v="225" actId="20577"/>
          <ac:spMkLst>
            <pc:docMk/>
            <pc:sldMk cId="4076235171" sldId="266"/>
            <ac:spMk id="3" creationId="{4FE61EC2-D33A-4FE2-924B-099CD4FD1C39}"/>
          </ac:spMkLst>
        </pc:spChg>
      </pc:sldChg>
      <pc:sldChg chg="modSp mod">
        <pc:chgData name="Kimberly Tucker" userId="295891305ab43495" providerId="LiveId" clId="{FA9985BC-4EB1-40FC-8C65-E16A3BD00605}" dt="2022-04-30T05:32:39.406" v="323" actId="20577"/>
        <pc:sldMkLst>
          <pc:docMk/>
          <pc:sldMk cId="3621856058" sldId="269"/>
        </pc:sldMkLst>
        <pc:spChg chg="mod">
          <ac:chgData name="Kimberly Tucker" userId="295891305ab43495" providerId="LiveId" clId="{FA9985BC-4EB1-40FC-8C65-E16A3BD00605}" dt="2022-04-30T05:32:39.406" v="323" actId="20577"/>
          <ac:spMkLst>
            <pc:docMk/>
            <pc:sldMk cId="3621856058" sldId="269"/>
            <ac:spMk id="3" creationId="{612443FA-A8CE-4BF6-B433-B8C6B70E701B}"/>
          </ac:spMkLst>
        </pc:spChg>
      </pc:sldChg>
      <pc:sldChg chg="modSp mod">
        <pc:chgData name="Kimberly Tucker" userId="295891305ab43495" providerId="LiveId" clId="{FA9985BC-4EB1-40FC-8C65-E16A3BD00605}" dt="2022-04-30T05:33:37.868" v="396" actId="20577"/>
        <pc:sldMkLst>
          <pc:docMk/>
          <pc:sldMk cId="2827289862" sldId="270"/>
        </pc:sldMkLst>
        <pc:spChg chg="mod">
          <ac:chgData name="Kimberly Tucker" userId="295891305ab43495" providerId="LiveId" clId="{FA9985BC-4EB1-40FC-8C65-E16A3BD00605}" dt="2022-04-30T05:33:37.868" v="396" actId="20577"/>
          <ac:spMkLst>
            <pc:docMk/>
            <pc:sldMk cId="2827289862" sldId="270"/>
            <ac:spMk id="3" creationId="{8D394847-DAD9-49CC-AAC3-B586458F0778}"/>
          </ac:spMkLst>
        </pc:spChg>
      </pc:sldChg>
    </pc:docChg>
  </pc:docChgLst>
</pc:chgInfo>
</file>

<file path=ppt/handoutMasters/_rels/handoutMaster1.xml.rels><?xml version="1.0" encoding="UTF-8" standalone="yes"?>
<Relationships xmlns="http://schemas.openxmlformats.org/package/2006/relationships"><Relationship Id="rId2" Type="http://schemas.openxmlformats.org/officeDocument/2006/relationships/tags" Target="../tags/tag2.xml"/><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9575726-F962-4146-8B89-6B10466E586C}" type="datetimeFigureOut">
              <a:rPr lang="en-GB" smtClean="0"/>
              <a:t>25/06/2023</a:t>
            </a:fld>
            <a:endParaRPr lang="en-GB"/>
          </a:p>
        </p:txBody>
      </p:sp>
      <p:sp>
        <p:nvSpPr>
          <p:cNvPr id="4" name="Footer Placeholder 3"/>
          <p:cNvSpPr>
            <a:spLocks noGrp="1"/>
          </p:cNvSpPr>
          <p:nvPr>
            <p:ph type="ftr" sz="quarter" idx="2"/>
            <p:custDataLst>
              <p:tags r:id="rId2"/>
            </p:custDataLst>
          </p:nvPr>
        </p:nvSpPr>
        <p:spPr>
          <a:xfrm>
            <a:off x="0" y="8685213"/>
            <a:ext cx="6858000" cy="458787"/>
          </a:xfrm>
          <a:prstGeom prst="rect">
            <a:avLst/>
          </a:prstGeom>
        </p:spPr>
        <p:txBody>
          <a:bodyPr vert="horz" lIns="91440" tIns="45720" rIns="91440" bIns="45720" rtlCol="0" anchor="b"/>
          <a:lstStyle>
            <a:lvl1pPr algn="l">
              <a:defRPr sz="1200"/>
            </a:lvl1pPr>
          </a:lstStyle>
          <a:p>
            <a:r>
              <a:rPr lang="en-GB" sz="1000">
                <a:solidFill>
                  <a:srgbClr val="F00000"/>
                </a:solidFill>
                <a:latin typeface="Arial" panose="020B0604020202020204" pitchFamily="34" charset="0"/>
              </a:rPr>
              <a:t>Classification:</a:t>
            </a:r>
            <a:r>
              <a:rPr lang="en-GB" sz="1000">
                <a:solidFill>
                  <a:srgbClr val="000000"/>
                </a:solidFill>
                <a:latin typeface="Arial" panose="020B0604020202020204" pitchFamily="34" charset="0"/>
              </a:rPr>
              <a:t>UNCLASSIFIED </a:t>
            </a: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3216C6-D68C-4DBB-BFCF-5BC3BD1FF914}" type="slidenum">
              <a:rPr lang="en-GB" smtClean="0"/>
              <a:t>‹#›</a:t>
            </a:fld>
            <a:endParaRPr lang="en-GB"/>
          </a:p>
        </p:txBody>
      </p:sp>
    </p:spTree>
    <p:extLst>
      <p:ext uri="{BB962C8B-B14F-4D97-AF65-F5344CB8AC3E}">
        <p14:creationId xmlns:p14="http://schemas.microsoft.com/office/powerpoint/2010/main" val="443385457"/>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2" Type="http://schemas.openxmlformats.org/officeDocument/2006/relationships/tags" Target="../tags/tag1.xml"/><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1126E3B-84A4-43D5-8E92-A6F559027A33}" type="datetimeFigureOut">
              <a:rPr lang="en-GB" smtClean="0"/>
              <a:t>25/06/2023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custDataLst>
              <p:tags r:id="rId2"/>
            </p:custDataLst>
          </p:nvPr>
        </p:nvSpPr>
        <p:spPr>
          <a:xfrm>
            <a:off x="0" y="8685213"/>
            <a:ext cx="6858000" cy="457200"/>
          </a:xfrm>
          <a:prstGeom prst="rect">
            <a:avLst/>
          </a:prstGeom>
        </p:spPr>
        <p:txBody>
          <a:bodyPr vert="horz" lIns="91440" tIns="45720" rIns="91440" bIns="45720" rtlCol="0" anchor="b"/>
          <a:lstStyle>
            <a:lvl1pPr algn="l">
              <a:defRPr lang="en-GB" sz="1000" b="0" i="0" u="none">
                <a:solidFill>
                  <a:srgbClr val="F00000"/>
                </a:solidFill>
                <a:latin typeface="Arial" panose="020B0604020202020204" pitchFamily="34" charset="0"/>
              </a:defRPr>
            </a:lvl1pPr>
          </a:lstStyle>
          <a:p>
            <a:r>
              <a:rPr lang="en-GB"/>
              <a:t>Classification:</a:t>
            </a:r>
            <a:r>
              <a:rPr lang="en-GB">
                <a:solidFill>
                  <a:srgbClr val="000000"/>
                </a:solidFill>
              </a:rPr>
              <a:t>UNCLASSIFIED </a:t>
            </a: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380497D-1873-41D2-83B8-70CA552CD29C}" type="slidenum">
              <a:rPr lang="en-GB" smtClean="0"/>
              <a:t>‹#›</a:t>
            </a:fld>
            <a:endParaRPr lang="en-GB"/>
          </a:p>
        </p:txBody>
      </p:sp>
    </p:spTree>
    <p:extLst>
      <p:ext uri="{BB962C8B-B14F-4D97-AF65-F5344CB8AC3E}">
        <p14:creationId xmlns:p14="http://schemas.microsoft.com/office/powerpoint/2010/main" val="1908629078"/>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notesMaster" Target="../notesMasters/notesMaster1.xml"/><Relationship Id="rId1" Type="http://schemas.openxmlformats.org/officeDocument/2006/relationships/tags" Target="../tags/tag3.xml"/></Relationships>
</file>

<file path=ppt/notesSlides/_rels/notesSlide3.xml.rels><?xml version="1.0" encoding="UTF-8" standalone="yes"?>
<Relationships xmlns="http://schemas.openxmlformats.org/package/2006/relationships"><Relationship Id="rId3" Type="http://schemas.openxmlformats.org/officeDocument/2006/relationships/slide" Target="../slides/slide3.xml"/><Relationship Id="rId2" Type="http://schemas.openxmlformats.org/officeDocument/2006/relationships/notesMaster" Target="../notesMasters/notesMaster1.xml"/><Relationship Id="rId1" Type="http://schemas.openxmlformats.org/officeDocument/2006/relationships/tags" Target="../tags/tag4.xml"/></Relationships>
</file>

<file path=ppt/notesSlides/_rels/notesSlide4.xml.rels><?xml version="1.0" encoding="UTF-8" standalone="yes"?>
<Relationships xmlns="http://schemas.openxmlformats.org/package/2006/relationships"><Relationship Id="rId3" Type="http://schemas.openxmlformats.org/officeDocument/2006/relationships/slide" Target="../slides/slide4.xml"/><Relationship Id="rId2" Type="http://schemas.openxmlformats.org/officeDocument/2006/relationships/notesMaster" Target="../notesMasters/notesMaster1.xml"/><Relationship Id="rId1" Type="http://schemas.openxmlformats.org/officeDocument/2006/relationships/tags" Target="../tags/tag5.xml"/></Relationships>
</file>

<file path=ppt/notesSlides/_rels/notesSlide5.xml.rels><?xml version="1.0" encoding="UTF-8" standalone="yes"?>
<Relationships xmlns="http://schemas.openxmlformats.org/package/2006/relationships"><Relationship Id="rId3" Type="http://schemas.openxmlformats.org/officeDocument/2006/relationships/slide" Target="../slides/slide5.xml"/><Relationship Id="rId2" Type="http://schemas.openxmlformats.org/officeDocument/2006/relationships/notesMaster" Target="../notesMasters/notesMaster1.xml"/><Relationship Id="rId1" Type="http://schemas.openxmlformats.org/officeDocument/2006/relationships/tags" Target="../tags/tag6.xml"/></Relationships>
</file>

<file path=ppt/notesSlides/_rels/notesSlide6.xml.rels><?xml version="1.0" encoding="UTF-8" standalone="yes"?>
<Relationships xmlns="http://schemas.openxmlformats.org/package/2006/relationships"><Relationship Id="rId3" Type="http://schemas.openxmlformats.org/officeDocument/2006/relationships/slide" Target="../slides/slide6.xml"/><Relationship Id="rId2" Type="http://schemas.openxmlformats.org/officeDocument/2006/relationships/notesMaster" Target="../notesMasters/notesMaster1.xml"/><Relationship Id="rId1" Type="http://schemas.openxmlformats.org/officeDocument/2006/relationships/tags" Target="../tags/tag7.xml"/></Relationships>
</file>

<file path=ppt/notesSlides/_rels/notesSlide7.xml.rels><?xml version="1.0" encoding="UTF-8" standalone="yes"?>
<Relationships xmlns="http://schemas.openxmlformats.org/package/2006/relationships"><Relationship Id="rId3" Type="http://schemas.openxmlformats.org/officeDocument/2006/relationships/slide" Target="../slides/slide7.xml"/><Relationship Id="rId2" Type="http://schemas.openxmlformats.org/officeDocument/2006/relationships/notesMaster" Target="../notesMasters/notesMaster1.xml"/><Relationship Id="rId1" Type="http://schemas.openxmlformats.org/officeDocument/2006/relationships/tags" Target="../tags/tag8.xml"/></Relationships>
</file>

<file path=ppt/notesSlides/_rels/notesSlide8.xml.rels><?xml version="1.0" encoding="UTF-8" standalone="yes"?>
<Relationships xmlns="http://schemas.openxmlformats.org/package/2006/relationships"><Relationship Id="rId3" Type="http://schemas.openxmlformats.org/officeDocument/2006/relationships/slide" Target="../slides/slide8.xml"/><Relationship Id="rId2" Type="http://schemas.openxmlformats.org/officeDocument/2006/relationships/notesMaster" Target="../notesMasters/notesMaster1.xml"/><Relationship Id="rId1" Type="http://schemas.openxmlformats.org/officeDocument/2006/relationships/tags" Target="../tags/tag9.xml"/></Relationships>
</file>

<file path=ppt/notesSlides/_rels/notesSlide9.xml.rels><?xml version="1.0" encoding="UTF-8" standalone="yes"?>
<Relationships xmlns="http://schemas.openxmlformats.org/package/2006/relationships"><Relationship Id="rId3" Type="http://schemas.openxmlformats.org/officeDocument/2006/relationships/slide" Target="../slides/slide9.xml"/><Relationship Id="rId2" Type="http://schemas.openxmlformats.org/officeDocument/2006/relationships/notesMaster" Target="../notesMasters/notesMaster1.xml"/><Relationship Id="rId1" Type="http://schemas.openxmlformats.org/officeDocument/2006/relationships/tags" Target="../tags/tag10.xml"/></Relationships>
</file>

<file path=ppt/notesSlides/_rels/notesSlide10.xml.rels><?xml version="1.0" encoding="UTF-8" standalone="yes"?>
<Relationships xmlns="http://schemas.openxmlformats.org/package/2006/relationships"><Relationship Id="rId3" Type="http://schemas.openxmlformats.org/officeDocument/2006/relationships/slide" Target="../slides/slide10.xml"/><Relationship Id="rId2" Type="http://schemas.openxmlformats.org/officeDocument/2006/relationships/notesMaster" Target="../notesMasters/notesMaster1.xml"/><Relationship Id="rId1" Type="http://schemas.openxmlformats.org/officeDocument/2006/relationships/tags" Target="../tags/tag1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C380497D-1873-41D2-83B8-70CA552CD29C}" type="slidenum">
              <a:rPr lang="en-GB" smtClean="0"/>
              <a:t>1</a:t>
            </a:fld>
            <a:endParaRPr lang="en-GB"/>
          </a:p>
        </p:txBody>
      </p:sp>
    </p:spTree>
    <p:extLst>
      <p:ext uri="{BB962C8B-B14F-4D97-AF65-F5344CB8AC3E}">
        <p14:creationId xmlns:p14="http://schemas.microsoft.com/office/powerpoint/2010/main" val="36417076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Parent partnership is key, a two way flow of information is essential</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Every child deserves the best possible start in life and the support that enables them to fulfil their potential. Children develop quickly in the early years and a child’s experiences between birth and age five have a major impact on their future life chances. A secure, safe and happy childhood is important in its own right. Good parenting and high quality early learning together provide the foundation children need to make the most of their abilities and talents as they grow up. </a:t>
            </a:r>
          </a:p>
          <a:p>
            <a:endParaRPr lang="en-GB" dirty="0"/>
          </a:p>
        </p:txBody>
      </p:sp>
      <p:sp>
        <p:nvSpPr>
          <p:cNvPr id="4" name="Header Placeholder 3"/>
          <p:cNvSpPr>
            <a:spLocks noGrp="1"/>
          </p:cNvSpPr>
          <p:nvPr>
            <p:ph type="hdr" sz="quarter" idx="10"/>
          </p:nvPr>
        </p:nvSpPr>
        <p:spPr/>
        <p:txBody>
          <a:bodyPr/>
          <a:lstStyle/>
          <a:p>
            <a:endParaRPr lang="en-GB"/>
          </a:p>
        </p:txBody>
      </p:sp>
      <p:sp>
        <p:nvSpPr>
          <p:cNvPr id="5" name="Footer Placeholder 4"/>
          <p:cNvSpPr>
            <a:spLocks noGrp="1"/>
          </p:cNvSpPr>
          <p:nvPr>
            <p:ph type="ftr" sz="quarter" idx="11"/>
            <p:custDataLst>
              <p:tags r:id="rId1"/>
            </p:custDataLst>
          </p:nvPr>
        </p:nvSpPr>
        <p:spPr/>
        <p:txBody>
          <a:bodyPr/>
          <a:lstStyle/>
          <a:p>
            <a:r>
              <a:rPr lang="en-GB"/>
              <a:t>Classification:</a:t>
            </a:r>
            <a:r>
              <a:rPr lang="en-GB">
                <a:solidFill>
                  <a:srgbClr val="000000"/>
                </a:solidFill>
              </a:rPr>
              <a:t>UNCLASSIFIED </a:t>
            </a:r>
          </a:p>
        </p:txBody>
      </p:sp>
      <p:sp>
        <p:nvSpPr>
          <p:cNvPr id="6" name="Slide Number Placeholder 5"/>
          <p:cNvSpPr>
            <a:spLocks noGrp="1"/>
          </p:cNvSpPr>
          <p:nvPr>
            <p:ph type="sldNum" sz="quarter" idx="12"/>
          </p:nvPr>
        </p:nvSpPr>
        <p:spPr/>
        <p:txBody>
          <a:bodyPr/>
          <a:lstStyle/>
          <a:p>
            <a:fld id="{C380497D-1873-41D2-83B8-70CA552CD29C}" type="slidenum">
              <a:rPr lang="en-GB" smtClean="0"/>
              <a:t>2</a:t>
            </a:fld>
            <a:endParaRPr lang="en-GB"/>
          </a:p>
        </p:txBody>
      </p:sp>
    </p:spTree>
    <p:extLst>
      <p:ext uri="{BB962C8B-B14F-4D97-AF65-F5344CB8AC3E}">
        <p14:creationId xmlns:p14="http://schemas.microsoft.com/office/powerpoint/2010/main" val="23321811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endParaRPr lang="en-GB"/>
          </a:p>
        </p:txBody>
      </p:sp>
      <p:sp>
        <p:nvSpPr>
          <p:cNvPr id="5" name="Footer Placeholder 4"/>
          <p:cNvSpPr>
            <a:spLocks noGrp="1"/>
          </p:cNvSpPr>
          <p:nvPr>
            <p:ph type="ftr" sz="quarter" idx="11"/>
            <p:custDataLst>
              <p:tags r:id="rId1"/>
            </p:custDataLst>
          </p:nvPr>
        </p:nvSpPr>
        <p:spPr/>
        <p:txBody>
          <a:bodyPr/>
          <a:lstStyle/>
          <a:p>
            <a:r>
              <a:rPr lang="en-GB"/>
              <a:t>Classification:</a:t>
            </a:r>
            <a:r>
              <a:rPr lang="en-GB">
                <a:solidFill>
                  <a:srgbClr val="000000"/>
                </a:solidFill>
              </a:rPr>
              <a:t>UNCLASSIFIED </a:t>
            </a:r>
          </a:p>
        </p:txBody>
      </p:sp>
      <p:sp>
        <p:nvSpPr>
          <p:cNvPr id="6" name="Slide Number Placeholder 5"/>
          <p:cNvSpPr>
            <a:spLocks noGrp="1"/>
          </p:cNvSpPr>
          <p:nvPr>
            <p:ph type="sldNum" sz="quarter" idx="12"/>
          </p:nvPr>
        </p:nvSpPr>
        <p:spPr/>
        <p:txBody>
          <a:bodyPr/>
          <a:lstStyle/>
          <a:p>
            <a:fld id="{C380497D-1873-41D2-83B8-70CA552CD29C}" type="slidenum">
              <a:rPr lang="en-GB" smtClean="0"/>
              <a:t>3</a:t>
            </a:fld>
            <a:endParaRPr lang="en-GB"/>
          </a:p>
        </p:txBody>
      </p:sp>
    </p:spTree>
    <p:extLst>
      <p:ext uri="{BB962C8B-B14F-4D97-AF65-F5344CB8AC3E}">
        <p14:creationId xmlns:p14="http://schemas.microsoft.com/office/powerpoint/2010/main" val="25256719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All areas of learning and development are important and inter-connected. </a:t>
            </a:r>
          </a:p>
          <a:p>
            <a:r>
              <a:rPr lang="en-GB" sz="1200" b="0" i="0" u="none" strike="noStrike" kern="1200" baseline="0" dirty="0">
                <a:solidFill>
                  <a:schemeClr val="tx1"/>
                </a:solidFill>
                <a:latin typeface="+mn-lt"/>
                <a:ea typeface="+mn-ea"/>
                <a:cs typeface="+mn-cs"/>
              </a:rPr>
              <a:t>The prime areas are important for building the foundations, it is through the specific areas  that the primes are strengthened</a:t>
            </a:r>
          </a:p>
          <a:p>
            <a:endParaRPr lang="en-GB" sz="1200" b="0" i="0" u="none" strike="noStrike" kern="1200" baseline="0" dirty="0">
              <a:solidFill>
                <a:schemeClr val="tx1"/>
              </a:solidFill>
              <a:latin typeface="+mn-lt"/>
              <a:ea typeface="+mn-ea"/>
              <a:cs typeface="+mn-cs"/>
            </a:endParaRPr>
          </a:p>
        </p:txBody>
      </p:sp>
      <p:sp>
        <p:nvSpPr>
          <p:cNvPr id="4" name="Header Placeholder 3"/>
          <p:cNvSpPr>
            <a:spLocks noGrp="1"/>
          </p:cNvSpPr>
          <p:nvPr>
            <p:ph type="hdr" sz="quarter" idx="10"/>
          </p:nvPr>
        </p:nvSpPr>
        <p:spPr/>
        <p:txBody>
          <a:bodyPr/>
          <a:lstStyle/>
          <a:p>
            <a:endParaRPr lang="en-GB"/>
          </a:p>
        </p:txBody>
      </p:sp>
      <p:sp>
        <p:nvSpPr>
          <p:cNvPr id="5" name="Footer Placeholder 4"/>
          <p:cNvSpPr>
            <a:spLocks noGrp="1"/>
          </p:cNvSpPr>
          <p:nvPr>
            <p:ph type="ftr" sz="quarter" idx="11"/>
            <p:custDataLst>
              <p:tags r:id="rId1"/>
            </p:custDataLst>
          </p:nvPr>
        </p:nvSpPr>
        <p:spPr/>
        <p:txBody>
          <a:bodyPr/>
          <a:lstStyle/>
          <a:p>
            <a:r>
              <a:rPr lang="en-GB"/>
              <a:t>Classification:</a:t>
            </a:r>
            <a:r>
              <a:rPr lang="en-GB">
                <a:solidFill>
                  <a:srgbClr val="000000"/>
                </a:solidFill>
              </a:rPr>
              <a:t>UNCLASSIFIED </a:t>
            </a:r>
          </a:p>
        </p:txBody>
      </p:sp>
      <p:sp>
        <p:nvSpPr>
          <p:cNvPr id="6" name="Slide Number Placeholder 5"/>
          <p:cNvSpPr>
            <a:spLocks noGrp="1"/>
          </p:cNvSpPr>
          <p:nvPr>
            <p:ph type="sldNum" sz="quarter" idx="12"/>
          </p:nvPr>
        </p:nvSpPr>
        <p:spPr/>
        <p:txBody>
          <a:bodyPr/>
          <a:lstStyle/>
          <a:p>
            <a:fld id="{C380497D-1873-41D2-83B8-70CA552CD29C}" type="slidenum">
              <a:rPr lang="en-GB" smtClean="0"/>
              <a:t>4</a:t>
            </a:fld>
            <a:endParaRPr lang="en-GB"/>
          </a:p>
        </p:txBody>
      </p:sp>
    </p:spTree>
    <p:extLst>
      <p:ext uri="{BB962C8B-B14F-4D97-AF65-F5344CB8AC3E}">
        <p14:creationId xmlns:p14="http://schemas.microsoft.com/office/powerpoint/2010/main" val="94315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look for things such as what</a:t>
            </a:r>
            <a:r>
              <a:rPr lang="en-GB" baseline="0" dirty="0"/>
              <a:t> engages or motivates a child, problem solving, resilience, changing strategy etc.</a:t>
            </a:r>
            <a:endParaRPr lang="en-GB" dirty="0"/>
          </a:p>
        </p:txBody>
      </p:sp>
      <p:sp>
        <p:nvSpPr>
          <p:cNvPr id="4" name="Header Placeholder 3"/>
          <p:cNvSpPr>
            <a:spLocks noGrp="1"/>
          </p:cNvSpPr>
          <p:nvPr>
            <p:ph type="hdr" sz="quarter" idx="10"/>
          </p:nvPr>
        </p:nvSpPr>
        <p:spPr/>
        <p:txBody>
          <a:bodyPr/>
          <a:lstStyle/>
          <a:p>
            <a:endParaRPr lang="en-GB"/>
          </a:p>
        </p:txBody>
      </p:sp>
      <p:sp>
        <p:nvSpPr>
          <p:cNvPr id="5" name="Footer Placeholder 4"/>
          <p:cNvSpPr>
            <a:spLocks noGrp="1"/>
          </p:cNvSpPr>
          <p:nvPr>
            <p:ph type="ftr" sz="quarter" idx="11"/>
            <p:custDataLst>
              <p:tags r:id="rId1"/>
            </p:custDataLst>
          </p:nvPr>
        </p:nvSpPr>
        <p:spPr/>
        <p:txBody>
          <a:bodyPr/>
          <a:lstStyle/>
          <a:p>
            <a:r>
              <a:rPr lang="en-GB"/>
              <a:t>Classification:</a:t>
            </a:r>
            <a:r>
              <a:rPr lang="en-GB">
                <a:solidFill>
                  <a:srgbClr val="000000"/>
                </a:solidFill>
              </a:rPr>
              <a:t>UNCLASSIFIED </a:t>
            </a:r>
          </a:p>
        </p:txBody>
      </p:sp>
      <p:sp>
        <p:nvSpPr>
          <p:cNvPr id="6" name="Slide Number Placeholder 5"/>
          <p:cNvSpPr>
            <a:spLocks noGrp="1"/>
          </p:cNvSpPr>
          <p:nvPr>
            <p:ph type="sldNum" sz="quarter" idx="12"/>
          </p:nvPr>
        </p:nvSpPr>
        <p:spPr/>
        <p:txBody>
          <a:bodyPr/>
          <a:lstStyle/>
          <a:p>
            <a:fld id="{C380497D-1873-41D2-83B8-70CA552CD29C}" type="slidenum">
              <a:rPr lang="en-GB" smtClean="0"/>
              <a:t>5</a:t>
            </a:fld>
            <a:endParaRPr lang="en-GB"/>
          </a:p>
        </p:txBody>
      </p:sp>
    </p:spTree>
    <p:extLst>
      <p:ext uri="{BB962C8B-B14F-4D97-AF65-F5344CB8AC3E}">
        <p14:creationId xmlns:p14="http://schemas.microsoft.com/office/powerpoint/2010/main" val="14764285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Yes, children will still be</a:t>
            </a:r>
            <a:r>
              <a:rPr lang="en-GB" baseline="0" dirty="0"/>
              <a:t> playing in reception, but we will plan high quality learning experiences, a well-planned environment and have skilful adults who support that learning.</a:t>
            </a:r>
          </a:p>
          <a:p>
            <a:r>
              <a:rPr lang="en-GB" baseline="0" dirty="0"/>
              <a:t>There will also be times when children are </a:t>
            </a:r>
            <a:endParaRPr lang="en-GB" dirty="0"/>
          </a:p>
        </p:txBody>
      </p:sp>
      <p:sp>
        <p:nvSpPr>
          <p:cNvPr id="4" name="Header Placeholder 3"/>
          <p:cNvSpPr>
            <a:spLocks noGrp="1"/>
          </p:cNvSpPr>
          <p:nvPr>
            <p:ph type="hdr" sz="quarter" idx="10"/>
          </p:nvPr>
        </p:nvSpPr>
        <p:spPr/>
        <p:txBody>
          <a:bodyPr/>
          <a:lstStyle/>
          <a:p>
            <a:endParaRPr lang="en-GB"/>
          </a:p>
        </p:txBody>
      </p:sp>
      <p:sp>
        <p:nvSpPr>
          <p:cNvPr id="5" name="Footer Placeholder 4"/>
          <p:cNvSpPr>
            <a:spLocks noGrp="1"/>
          </p:cNvSpPr>
          <p:nvPr>
            <p:ph type="ftr" sz="quarter" idx="11"/>
            <p:custDataLst>
              <p:tags r:id="rId1"/>
            </p:custDataLst>
          </p:nvPr>
        </p:nvSpPr>
        <p:spPr/>
        <p:txBody>
          <a:bodyPr/>
          <a:lstStyle/>
          <a:p>
            <a:r>
              <a:rPr lang="en-GB"/>
              <a:t>Classification:</a:t>
            </a:r>
            <a:r>
              <a:rPr lang="en-GB">
                <a:solidFill>
                  <a:srgbClr val="000000"/>
                </a:solidFill>
              </a:rPr>
              <a:t>UNCLASSIFIED </a:t>
            </a:r>
          </a:p>
        </p:txBody>
      </p:sp>
      <p:sp>
        <p:nvSpPr>
          <p:cNvPr id="6" name="Slide Number Placeholder 5"/>
          <p:cNvSpPr>
            <a:spLocks noGrp="1"/>
          </p:cNvSpPr>
          <p:nvPr>
            <p:ph type="sldNum" sz="quarter" idx="12"/>
          </p:nvPr>
        </p:nvSpPr>
        <p:spPr/>
        <p:txBody>
          <a:bodyPr/>
          <a:lstStyle/>
          <a:p>
            <a:fld id="{C380497D-1873-41D2-83B8-70CA552CD29C}" type="slidenum">
              <a:rPr lang="en-GB" smtClean="0"/>
              <a:t>6</a:t>
            </a:fld>
            <a:endParaRPr lang="en-GB"/>
          </a:p>
        </p:txBody>
      </p:sp>
    </p:spTree>
    <p:extLst>
      <p:ext uri="{BB962C8B-B14F-4D97-AF65-F5344CB8AC3E}">
        <p14:creationId xmlns:p14="http://schemas.microsoft.com/office/powerpoint/2010/main" val="25552508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you as a parent have been used to an online system</a:t>
            </a:r>
            <a:r>
              <a:rPr lang="en-GB" baseline="0" dirty="0"/>
              <a:t> in your child’s pre-reception setting you will probably have had new observations etc. uploaded very regularly. In order to be with the children to play, learn, interact, question etc. we won’t be able to replicate this. Examples of really significant learning will be shared. It means we will know your children very well.</a:t>
            </a:r>
          </a:p>
          <a:p>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Partnership working  Conversation with parents – </a:t>
            </a:r>
            <a:r>
              <a:rPr lang="en-GB" b="1" dirty="0"/>
              <a:t>inform parents</a:t>
            </a:r>
            <a:r>
              <a:rPr lang="en-GB" b="1" baseline="0" dirty="0"/>
              <a:t> not to expect as much ...practitioner’s time is with children.</a:t>
            </a:r>
          </a:p>
          <a:p>
            <a:endParaRPr lang="en-GB" dirty="0"/>
          </a:p>
        </p:txBody>
      </p:sp>
      <p:sp>
        <p:nvSpPr>
          <p:cNvPr id="4" name="Header Placeholder 3"/>
          <p:cNvSpPr>
            <a:spLocks noGrp="1"/>
          </p:cNvSpPr>
          <p:nvPr>
            <p:ph type="hdr" sz="quarter" idx="10"/>
          </p:nvPr>
        </p:nvSpPr>
        <p:spPr/>
        <p:txBody>
          <a:bodyPr/>
          <a:lstStyle/>
          <a:p>
            <a:endParaRPr lang="en-GB"/>
          </a:p>
        </p:txBody>
      </p:sp>
      <p:sp>
        <p:nvSpPr>
          <p:cNvPr id="5" name="Footer Placeholder 4"/>
          <p:cNvSpPr>
            <a:spLocks noGrp="1"/>
          </p:cNvSpPr>
          <p:nvPr>
            <p:ph type="ftr" sz="quarter" idx="11"/>
            <p:custDataLst>
              <p:tags r:id="rId1"/>
            </p:custDataLst>
          </p:nvPr>
        </p:nvSpPr>
        <p:spPr/>
        <p:txBody>
          <a:bodyPr/>
          <a:lstStyle/>
          <a:p>
            <a:r>
              <a:rPr lang="en-GB"/>
              <a:t>Classification:</a:t>
            </a:r>
            <a:r>
              <a:rPr lang="en-GB">
                <a:solidFill>
                  <a:srgbClr val="000000"/>
                </a:solidFill>
              </a:rPr>
              <a:t>UNCLASSIFIED </a:t>
            </a:r>
          </a:p>
        </p:txBody>
      </p:sp>
      <p:sp>
        <p:nvSpPr>
          <p:cNvPr id="6" name="Slide Number Placeholder 5"/>
          <p:cNvSpPr>
            <a:spLocks noGrp="1"/>
          </p:cNvSpPr>
          <p:nvPr>
            <p:ph type="sldNum" sz="quarter" idx="12"/>
          </p:nvPr>
        </p:nvSpPr>
        <p:spPr/>
        <p:txBody>
          <a:bodyPr/>
          <a:lstStyle/>
          <a:p>
            <a:fld id="{C380497D-1873-41D2-83B8-70CA552CD29C}" type="slidenum">
              <a:rPr lang="en-GB" smtClean="0"/>
              <a:t>7</a:t>
            </a:fld>
            <a:endParaRPr lang="en-GB"/>
          </a:p>
        </p:txBody>
      </p:sp>
    </p:spTree>
    <p:extLst>
      <p:ext uri="{BB962C8B-B14F-4D97-AF65-F5344CB8AC3E}">
        <p14:creationId xmlns:p14="http://schemas.microsoft.com/office/powerpoint/2010/main" val="2471297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2"/>
                </a:solidFill>
              </a:rPr>
              <a:t>There is a big focus on </a:t>
            </a:r>
            <a:r>
              <a:rPr lang="en-GB" sz="1200" b="1" dirty="0">
                <a:solidFill>
                  <a:schemeClr val="tx2"/>
                </a:solidFill>
              </a:rPr>
              <a:t>early language and extending </a:t>
            </a:r>
            <a:r>
              <a:rPr lang="en-GB" sz="1200" dirty="0">
                <a:solidFill>
                  <a:srgbClr val="004090"/>
                </a:solidFill>
              </a:rPr>
              <a:t>vocabulary, </a:t>
            </a:r>
            <a:r>
              <a:rPr lang="en-GB" sz="1200" dirty="0">
                <a:solidFill>
                  <a:schemeClr val="tx2"/>
                </a:solidFill>
              </a:rPr>
              <a:t>with more examples on how to embed and develop vocabulary skills across all 7 areas, because this improves child development in a broad curriculum</a:t>
            </a:r>
          </a:p>
          <a:p>
            <a:endParaRPr lang="en-GB" dirty="0"/>
          </a:p>
        </p:txBody>
      </p:sp>
      <p:sp>
        <p:nvSpPr>
          <p:cNvPr id="4" name="Header Placeholder 3"/>
          <p:cNvSpPr>
            <a:spLocks noGrp="1"/>
          </p:cNvSpPr>
          <p:nvPr>
            <p:ph type="hdr" sz="quarter" idx="10"/>
          </p:nvPr>
        </p:nvSpPr>
        <p:spPr/>
        <p:txBody>
          <a:bodyPr/>
          <a:lstStyle/>
          <a:p>
            <a:endParaRPr lang="en-GB"/>
          </a:p>
        </p:txBody>
      </p:sp>
      <p:sp>
        <p:nvSpPr>
          <p:cNvPr id="5" name="Footer Placeholder 4"/>
          <p:cNvSpPr>
            <a:spLocks noGrp="1"/>
          </p:cNvSpPr>
          <p:nvPr>
            <p:ph type="ftr" sz="quarter" idx="11"/>
            <p:custDataLst>
              <p:tags r:id="rId1"/>
            </p:custDataLst>
          </p:nvPr>
        </p:nvSpPr>
        <p:spPr/>
        <p:txBody>
          <a:bodyPr/>
          <a:lstStyle/>
          <a:p>
            <a:r>
              <a:rPr lang="en-GB"/>
              <a:t>Classification:</a:t>
            </a:r>
            <a:r>
              <a:rPr lang="en-GB">
                <a:solidFill>
                  <a:srgbClr val="000000"/>
                </a:solidFill>
              </a:rPr>
              <a:t>UNCLASSIFIED </a:t>
            </a:r>
          </a:p>
        </p:txBody>
      </p:sp>
      <p:sp>
        <p:nvSpPr>
          <p:cNvPr id="6" name="Slide Number Placeholder 5"/>
          <p:cNvSpPr>
            <a:spLocks noGrp="1"/>
          </p:cNvSpPr>
          <p:nvPr>
            <p:ph type="sldNum" sz="quarter" idx="12"/>
          </p:nvPr>
        </p:nvSpPr>
        <p:spPr/>
        <p:txBody>
          <a:bodyPr/>
          <a:lstStyle/>
          <a:p>
            <a:fld id="{C380497D-1873-41D2-83B8-70CA552CD29C}" type="slidenum">
              <a:rPr lang="en-GB" smtClean="0"/>
              <a:t>8</a:t>
            </a:fld>
            <a:endParaRPr lang="en-GB"/>
          </a:p>
        </p:txBody>
      </p:sp>
    </p:spTree>
    <p:extLst>
      <p:ext uri="{BB962C8B-B14F-4D97-AF65-F5344CB8AC3E}">
        <p14:creationId xmlns:p14="http://schemas.microsoft.com/office/powerpoint/2010/main" val="40497419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800100" indent="-457200">
              <a:buFont typeface="Arial" panose="020B0604020202020204" pitchFamily="34" charset="0"/>
              <a:buChar char="•"/>
            </a:pPr>
            <a:r>
              <a:rPr lang="en-GB" sz="1200" dirty="0">
                <a:solidFill>
                  <a:srgbClr val="004090"/>
                </a:solidFill>
              </a:rPr>
              <a:t>The help that they give their children at home has a very significant impact on their learning</a:t>
            </a:r>
          </a:p>
          <a:p>
            <a:endParaRPr lang="en-GB" dirty="0"/>
          </a:p>
        </p:txBody>
      </p:sp>
      <p:sp>
        <p:nvSpPr>
          <p:cNvPr id="4" name="Header Placeholder 3"/>
          <p:cNvSpPr>
            <a:spLocks noGrp="1"/>
          </p:cNvSpPr>
          <p:nvPr>
            <p:ph type="hdr" sz="quarter" idx="10"/>
          </p:nvPr>
        </p:nvSpPr>
        <p:spPr/>
        <p:txBody>
          <a:bodyPr/>
          <a:lstStyle/>
          <a:p>
            <a:endParaRPr lang="en-GB"/>
          </a:p>
        </p:txBody>
      </p:sp>
      <p:sp>
        <p:nvSpPr>
          <p:cNvPr id="5" name="Footer Placeholder 4"/>
          <p:cNvSpPr>
            <a:spLocks noGrp="1"/>
          </p:cNvSpPr>
          <p:nvPr>
            <p:ph type="ftr" sz="quarter" idx="11"/>
            <p:custDataLst>
              <p:tags r:id="rId1"/>
            </p:custDataLst>
          </p:nvPr>
        </p:nvSpPr>
        <p:spPr/>
        <p:txBody>
          <a:bodyPr/>
          <a:lstStyle/>
          <a:p>
            <a:r>
              <a:rPr lang="en-GB"/>
              <a:t>Classification:</a:t>
            </a:r>
            <a:r>
              <a:rPr lang="en-GB">
                <a:solidFill>
                  <a:srgbClr val="000000"/>
                </a:solidFill>
              </a:rPr>
              <a:t>UNCLASSIFIED </a:t>
            </a:r>
          </a:p>
        </p:txBody>
      </p:sp>
      <p:sp>
        <p:nvSpPr>
          <p:cNvPr id="6" name="Slide Number Placeholder 5"/>
          <p:cNvSpPr>
            <a:spLocks noGrp="1"/>
          </p:cNvSpPr>
          <p:nvPr>
            <p:ph type="sldNum" sz="quarter" idx="12"/>
          </p:nvPr>
        </p:nvSpPr>
        <p:spPr/>
        <p:txBody>
          <a:bodyPr/>
          <a:lstStyle/>
          <a:p>
            <a:fld id="{C380497D-1873-41D2-83B8-70CA552CD29C}" type="slidenum">
              <a:rPr lang="en-GB" smtClean="0"/>
              <a:t>9</a:t>
            </a:fld>
            <a:endParaRPr lang="en-GB"/>
          </a:p>
        </p:txBody>
      </p:sp>
    </p:spTree>
    <p:extLst>
      <p:ext uri="{BB962C8B-B14F-4D97-AF65-F5344CB8AC3E}">
        <p14:creationId xmlns:p14="http://schemas.microsoft.com/office/powerpoint/2010/main" val="39028158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nvPr>
        </p:nvSpPr>
        <p:spPr/>
        <p:txBody>
          <a:bodyPr/>
          <a:lstStyle/>
          <a:p>
            <a:endParaRPr lang="en-GB"/>
          </a:p>
        </p:txBody>
      </p:sp>
      <p:sp>
        <p:nvSpPr>
          <p:cNvPr id="5" name="Footer Placeholder 4"/>
          <p:cNvSpPr>
            <a:spLocks noGrp="1"/>
          </p:cNvSpPr>
          <p:nvPr>
            <p:ph type="ftr" sz="quarter" idx="11"/>
            <p:custDataLst>
              <p:tags r:id="rId1"/>
            </p:custDataLst>
          </p:nvPr>
        </p:nvSpPr>
        <p:spPr/>
        <p:txBody>
          <a:bodyPr/>
          <a:lstStyle/>
          <a:p>
            <a:r>
              <a:rPr lang="en-GB"/>
              <a:t>Classification:</a:t>
            </a:r>
            <a:r>
              <a:rPr lang="en-GB">
                <a:solidFill>
                  <a:srgbClr val="000000"/>
                </a:solidFill>
              </a:rPr>
              <a:t>UNCLASSIFIED </a:t>
            </a:r>
          </a:p>
        </p:txBody>
      </p:sp>
      <p:sp>
        <p:nvSpPr>
          <p:cNvPr id="6" name="Slide Number Placeholder 5"/>
          <p:cNvSpPr>
            <a:spLocks noGrp="1"/>
          </p:cNvSpPr>
          <p:nvPr>
            <p:ph type="sldNum" sz="quarter" idx="12"/>
          </p:nvPr>
        </p:nvSpPr>
        <p:spPr/>
        <p:txBody>
          <a:bodyPr/>
          <a:lstStyle/>
          <a:p>
            <a:fld id="{C380497D-1873-41D2-83B8-70CA552CD29C}" type="slidenum">
              <a:rPr lang="en-GB" smtClean="0"/>
              <a:t>10</a:t>
            </a:fld>
            <a:endParaRPr lang="en-GB"/>
          </a:p>
        </p:txBody>
      </p:sp>
    </p:spTree>
    <p:extLst>
      <p:ext uri="{BB962C8B-B14F-4D97-AF65-F5344CB8AC3E}">
        <p14:creationId xmlns:p14="http://schemas.microsoft.com/office/powerpoint/2010/main" val="18501007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20C07B3-F7EE-4759-8F50-1A95CF59180A}" type="datetimeFigureOut">
              <a:rPr lang="en-GB" smtClean="0"/>
              <a:t>25/06/2023</a:t>
            </a:fld>
            <a:endParaRPr lang="en-GB"/>
          </a:p>
        </p:txBody>
      </p:sp>
      <p:sp>
        <p:nvSpPr>
          <p:cNvPr id="5" name="Footer Placeholder 4"/>
          <p:cNvSpPr>
            <a:spLocks noGrp="1"/>
          </p:cNvSpPr>
          <p:nvPr>
            <p:ph type="ftr" sz="quarter" idx="11"/>
          </p:nvPr>
        </p:nvSpPr>
        <p:spPr/>
        <p:txBody>
          <a:bodyPr/>
          <a:lstStyle/>
          <a:p>
            <a:r>
              <a:rPr lang="en-GB"/>
              <a:t>Classification:</a:t>
            </a:r>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1291140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0C07B3-F7EE-4759-8F50-1A95CF59180A}" type="datetimeFigureOut">
              <a:rPr lang="en-GB" smtClean="0"/>
              <a:t>25/06/2023</a:t>
            </a:fld>
            <a:endParaRPr lang="en-GB"/>
          </a:p>
        </p:txBody>
      </p:sp>
      <p:sp>
        <p:nvSpPr>
          <p:cNvPr id="5" name="Footer Placeholder 4"/>
          <p:cNvSpPr>
            <a:spLocks noGrp="1"/>
          </p:cNvSpPr>
          <p:nvPr>
            <p:ph type="ftr" sz="quarter" idx="11"/>
          </p:nvPr>
        </p:nvSpPr>
        <p:spPr/>
        <p:txBody>
          <a:bodyPr/>
          <a:lstStyle/>
          <a:p>
            <a:r>
              <a:rPr lang="en-GB"/>
              <a:t>Classification:</a:t>
            </a:r>
            <a:r>
              <a:rPr lang="en-GB">
                <a:solidFill>
                  <a:srgbClr val="000000"/>
                </a:solidFill>
              </a:rPr>
              <a:t>UNCLASSIFIED </a:t>
            </a:r>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32314730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20C07B3-F7EE-4759-8F50-1A95CF59180A}" type="datetimeFigureOut">
              <a:rPr lang="en-GB" smtClean="0"/>
              <a:t>25/06/2023</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1927367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20C07B3-F7EE-4759-8F50-1A95CF59180A}" type="datetimeFigureOut">
              <a:rPr lang="en-GB" smtClean="0"/>
              <a:t>25/06/2023</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5571139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20C07B3-F7EE-4759-8F50-1A95CF59180A}" type="datetimeFigureOut">
              <a:rPr lang="en-GB" smtClean="0"/>
              <a:t>25/06/2023</a:t>
            </a:fld>
            <a:endParaRPr lang="en-GB"/>
          </a:p>
        </p:txBody>
      </p:sp>
      <p:sp>
        <p:nvSpPr>
          <p:cNvPr id="8" name="Footer Placeholder 7"/>
          <p:cNvSpPr>
            <a:spLocks noGrp="1"/>
          </p:cNvSpPr>
          <p:nvPr>
            <p:ph type="ftr" sz="quarter" idx="11"/>
          </p:nvPr>
        </p:nvSpPr>
        <p:spPr/>
        <p:txBody>
          <a:bodyPr/>
          <a:lstStyle/>
          <a:p>
            <a:endParaRPr lang="en-GB"/>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9093629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20C07B3-F7EE-4759-8F50-1A95CF59180A}" type="datetimeFigureOut">
              <a:rPr lang="en-GB" smtClean="0"/>
              <a:t>25/06/2023</a:t>
            </a:fld>
            <a:endParaRPr lang="en-GB"/>
          </a:p>
        </p:txBody>
      </p:sp>
      <p:sp>
        <p:nvSpPr>
          <p:cNvPr id="4" name="Footer Placeholder 3"/>
          <p:cNvSpPr>
            <a:spLocks noGrp="1"/>
          </p:cNvSpPr>
          <p:nvPr>
            <p:ph type="ftr" sz="quarter" idx="11"/>
          </p:nvPr>
        </p:nvSpPr>
        <p:spPr/>
        <p:txBody>
          <a:bodyPr/>
          <a:lstStyle/>
          <a:p>
            <a:endParaRPr lang="en-GB"/>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17128899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0C07B3-F7EE-4759-8F50-1A95CF59180A}" type="datetimeFigureOut">
              <a:rPr lang="en-GB" smtClean="0"/>
              <a:t>25/06/2023</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25560421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20C07B3-F7EE-4759-8F50-1A95CF59180A}" type="datetimeFigureOut">
              <a:rPr lang="en-GB" smtClean="0"/>
              <a:t>25/06/2023</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30794423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20C07B3-F7EE-4759-8F50-1A95CF59180A}" type="datetimeFigureOut">
              <a:rPr lang="en-GB" smtClean="0"/>
              <a:t>25/06/2023</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2393054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20C07B3-F7EE-4759-8F50-1A95CF59180A}" type="datetimeFigureOut">
              <a:rPr lang="en-GB" smtClean="0"/>
              <a:t>25/06/2023</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3037849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20C07B3-F7EE-4759-8F50-1A95CF59180A}" type="datetimeFigureOut">
              <a:rPr lang="en-GB" smtClean="0"/>
              <a:t>25/06/2023</a:t>
            </a:fld>
            <a:endParaRPr lang="en-GB"/>
          </a:p>
        </p:txBody>
      </p:sp>
      <p:sp>
        <p:nvSpPr>
          <p:cNvPr id="5" name="Footer Placeholder 4"/>
          <p:cNvSpPr>
            <a:spLocks noGrp="1"/>
          </p:cNvSpPr>
          <p:nvPr>
            <p:ph type="ftr" sz="quarter" idx="11"/>
          </p:nvPr>
        </p:nvSpPr>
        <p:spPr/>
        <p:txBody>
          <a:bodyPr/>
          <a:lstStyle/>
          <a:p>
            <a:endParaRPr lang="en-GB"/>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A2067FEE-5E04-4B8B-A9D4-4ABD4D83601C}" type="slidenum">
              <a:rPr lang="en-GB" smtClean="0"/>
              <a:t>‹#›</a:t>
            </a:fld>
            <a:endParaRPr lang="en-GB"/>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8833132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E20C07B3-F7EE-4759-8F50-1A95CF59180A}" type="datetimeFigureOut">
              <a:rPr lang="en-GB" smtClean="0"/>
              <a:t>25/06/2023</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35017279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E20C07B3-F7EE-4759-8F50-1A95CF59180A}" type="datetimeFigureOut">
              <a:rPr lang="en-GB" smtClean="0"/>
              <a:t>25/06/2023</a:t>
            </a:fld>
            <a:endParaRPr lang="en-GB"/>
          </a:p>
        </p:txBody>
      </p:sp>
      <p:sp>
        <p:nvSpPr>
          <p:cNvPr id="6" name="Footer Placeholder 5"/>
          <p:cNvSpPr>
            <a:spLocks noGrp="1"/>
          </p:cNvSpPr>
          <p:nvPr>
            <p:ph type="ftr" sz="quarter" idx="11"/>
          </p:nvPr>
        </p:nvSpPr>
        <p:spPr/>
        <p:txBody>
          <a:bodyPr/>
          <a:lstStyle/>
          <a:p>
            <a:endParaRPr lang="en-GB"/>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A2067FEE-5E04-4B8B-A9D4-4ABD4D83601C}" type="slidenum">
              <a:rPr lang="en-GB" smtClean="0"/>
              <a:t>‹#›</a:t>
            </a:fld>
            <a:endParaRPr lang="en-GB"/>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3352244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E20C07B3-F7EE-4759-8F50-1A95CF59180A}" type="datetimeFigureOut">
              <a:rPr lang="en-GB" smtClean="0"/>
              <a:t>25/06/2023</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826656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0C07B3-F7EE-4759-8F50-1A95CF59180A}" type="datetimeFigureOut">
              <a:rPr lang="en-GB" smtClean="0"/>
              <a:t>25/06/2023</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28045265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0C07B3-F7EE-4759-8F50-1A95CF59180A}" type="datetimeFigureOut">
              <a:rPr lang="en-GB" smtClean="0"/>
              <a:t>25/06/2023</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41109126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E20C07B3-F7EE-4759-8F50-1A95CF59180A}" type="datetimeFigureOut">
              <a:rPr lang="en-GB" smtClean="0"/>
              <a:t>25/06/2023</a:t>
            </a:fld>
            <a:endParaRPr lang="en-GB"/>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A2067FEE-5E04-4B8B-A9D4-4ABD4D83601C}" type="slidenum">
              <a:rPr lang="en-GB" smtClean="0"/>
              <a:t>‹#›</a:t>
            </a:fld>
            <a:endParaRPr lang="en-GB"/>
          </a:p>
        </p:txBody>
      </p:sp>
    </p:spTree>
    <p:extLst>
      <p:ext uri="{BB962C8B-B14F-4D97-AF65-F5344CB8AC3E}">
        <p14:creationId xmlns:p14="http://schemas.microsoft.com/office/powerpoint/2010/main" val="30145442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mailto:year0@hatherleigh-pri.devon.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pPr algn="ctr"/>
            <a:r>
              <a:rPr lang="en-GB" sz="3200" dirty="0">
                <a:solidFill>
                  <a:schemeClr val="tx2"/>
                </a:solidFill>
              </a:rPr>
              <a:t>Hatherleigh Community Primary School</a:t>
            </a:r>
            <a:br>
              <a:rPr lang="en-GB" sz="3200" dirty="0">
                <a:solidFill>
                  <a:schemeClr val="tx2"/>
                </a:solidFill>
              </a:rPr>
            </a:br>
            <a:r>
              <a:rPr lang="en-GB" sz="3200" dirty="0">
                <a:solidFill>
                  <a:schemeClr val="tx2"/>
                </a:solidFill>
              </a:rPr>
              <a:t>EYFS</a:t>
            </a:r>
          </a:p>
        </p:txBody>
      </p:sp>
      <p:pic>
        <p:nvPicPr>
          <p:cNvPr id="7" name="Picture 4">
            <a:extLst>
              <a:ext uri="{FF2B5EF4-FFF2-40B4-BE49-F238E27FC236}">
                <a16:creationId xmlns:a16="http://schemas.microsoft.com/office/drawing/2014/main" id="{8766E4D2-3140-4C12-8E46-9D04839BD3CF}"/>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2051720" y="2348879"/>
            <a:ext cx="5904656" cy="4410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30695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7" y="624110"/>
            <a:ext cx="7058744" cy="1280890"/>
          </a:xfrm>
        </p:spPr>
        <p:txBody>
          <a:bodyPr>
            <a:normAutofit/>
          </a:bodyPr>
          <a:lstStyle/>
          <a:p>
            <a:pPr algn="ctr"/>
            <a:r>
              <a:rPr lang="en-GB" sz="3200" u="sng" dirty="0">
                <a:solidFill>
                  <a:schemeClr val="tx2"/>
                </a:solidFill>
              </a:rPr>
              <a:t>The purpose of this presentation is :</a:t>
            </a:r>
          </a:p>
        </p:txBody>
      </p:sp>
      <p:sp>
        <p:nvSpPr>
          <p:cNvPr id="3" name="Content Placeholder 2"/>
          <p:cNvSpPr>
            <a:spLocks noGrp="1"/>
          </p:cNvSpPr>
          <p:nvPr>
            <p:ph idx="1"/>
          </p:nvPr>
        </p:nvSpPr>
        <p:spPr/>
        <p:txBody>
          <a:bodyPr>
            <a:normAutofit fontScale="85000" lnSpcReduction="10000"/>
          </a:bodyPr>
          <a:lstStyle/>
          <a:p>
            <a:r>
              <a:rPr lang="en-GB" altLang="en-US" sz="3000" dirty="0">
                <a:solidFill>
                  <a:schemeClr val="tx2"/>
                </a:solidFill>
                <a:latin typeface="Arial" panose="020B0604020202020204" pitchFamily="34" charset="0"/>
                <a:cs typeface="Arial" panose="020B0604020202020204" pitchFamily="34" charset="0"/>
              </a:rPr>
              <a:t>To help you to understand the curriculum we will be teaching in the Reception class.</a:t>
            </a:r>
          </a:p>
          <a:p>
            <a:r>
              <a:rPr lang="en-GB" altLang="en-US" sz="3000" dirty="0">
                <a:solidFill>
                  <a:schemeClr val="tx2"/>
                </a:solidFill>
                <a:latin typeface="Arial" panose="020B0604020202020204" pitchFamily="34" charset="0"/>
                <a:cs typeface="Arial" panose="020B0604020202020204" pitchFamily="34" charset="0"/>
              </a:rPr>
              <a:t>To understand the different ways in which we teach and your child will learn.</a:t>
            </a:r>
          </a:p>
          <a:p>
            <a:r>
              <a:rPr lang="en-GB" altLang="en-US" sz="3000" dirty="0">
                <a:solidFill>
                  <a:schemeClr val="tx2"/>
                </a:solidFill>
                <a:latin typeface="Arial" panose="020B0604020202020204" pitchFamily="34" charset="0"/>
                <a:cs typeface="Arial" panose="020B0604020202020204" pitchFamily="34" charset="0"/>
              </a:rPr>
              <a:t>To identify the key ways in which you can help your child at home.</a:t>
            </a:r>
          </a:p>
          <a:p>
            <a:r>
              <a:rPr lang="en-GB" altLang="en-US" sz="3000" dirty="0">
                <a:solidFill>
                  <a:schemeClr val="tx2"/>
                </a:solidFill>
                <a:latin typeface="Arial" panose="020B0604020202020204" pitchFamily="34" charset="0"/>
                <a:cs typeface="Arial" panose="020B0604020202020204" pitchFamily="34" charset="0"/>
              </a:rPr>
              <a:t>To help you child make the best possible start to school.</a:t>
            </a:r>
          </a:p>
          <a:p>
            <a:pPr marL="0" indent="0">
              <a:buNone/>
            </a:pPr>
            <a:endParaRPr lang="en-GB" altLang="en-US" sz="3000" dirty="0">
              <a:solidFill>
                <a:schemeClr val="tx2"/>
              </a:solidFill>
              <a:latin typeface="Arial" panose="020B0604020202020204" pitchFamily="34" charset="0"/>
              <a:cs typeface="Arial" panose="020B0604020202020204" pitchFamily="34" charset="0"/>
            </a:endParaRPr>
          </a:p>
          <a:p>
            <a:pPr marL="0" indent="0">
              <a:buNone/>
            </a:pPr>
            <a:endParaRPr lang="en-GB" altLang="en-US" sz="28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5530390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u="sng" dirty="0">
                <a:solidFill>
                  <a:schemeClr val="tx2"/>
                </a:solidFill>
              </a:rPr>
              <a:t>What is the Early Years Foundation Stage?</a:t>
            </a:r>
          </a:p>
        </p:txBody>
      </p:sp>
      <p:sp>
        <p:nvSpPr>
          <p:cNvPr id="3" name="Content Placeholder 2"/>
          <p:cNvSpPr>
            <a:spLocks noGrp="1"/>
          </p:cNvSpPr>
          <p:nvPr>
            <p:ph idx="1"/>
          </p:nvPr>
        </p:nvSpPr>
        <p:spPr/>
        <p:txBody>
          <a:bodyPr>
            <a:normAutofit fontScale="92500" lnSpcReduction="20000"/>
          </a:bodyPr>
          <a:lstStyle/>
          <a:p>
            <a:r>
              <a:rPr lang="en-GB" altLang="en-US" sz="2800" dirty="0">
                <a:solidFill>
                  <a:schemeClr val="tx2"/>
                </a:solidFill>
                <a:latin typeface="Arial" panose="020B0604020202020204" pitchFamily="34" charset="0"/>
                <a:cs typeface="Arial" panose="020B0604020202020204" pitchFamily="34" charset="0"/>
              </a:rPr>
              <a:t>The Early Years Foundation Stage (EYFS) is the stage of education for children from birth to the end of the Reception year.</a:t>
            </a:r>
          </a:p>
          <a:p>
            <a:r>
              <a:rPr lang="en-US" altLang="en-US" sz="2800" dirty="0">
                <a:solidFill>
                  <a:schemeClr val="tx2"/>
                </a:solidFill>
                <a:latin typeface="Arial" panose="020B0604020202020204" pitchFamily="34" charset="0"/>
                <a:cs typeface="Arial" panose="020B0604020202020204" pitchFamily="34" charset="0"/>
              </a:rPr>
              <a:t>It is based on the recognition that children learn best through play and active learning.</a:t>
            </a:r>
          </a:p>
          <a:p>
            <a:r>
              <a:rPr lang="en-US" altLang="en-US" sz="2800" dirty="0">
                <a:solidFill>
                  <a:schemeClr val="tx2"/>
                </a:solidFill>
                <a:latin typeface="Arial" panose="020B0604020202020204" pitchFamily="34" charset="0"/>
                <a:cs typeface="Arial" panose="020B0604020202020204" pitchFamily="34" charset="0"/>
              </a:rPr>
              <a:t>It is a continuation of the same curriculum as in pre-school settings/ nurseries.</a:t>
            </a:r>
          </a:p>
          <a:p>
            <a:endParaRPr lang="en-GB" dirty="0"/>
          </a:p>
        </p:txBody>
      </p:sp>
    </p:spTree>
    <p:extLst>
      <p:ext uri="{BB962C8B-B14F-4D97-AF65-F5344CB8AC3E}">
        <p14:creationId xmlns:p14="http://schemas.microsoft.com/office/powerpoint/2010/main" val="4356922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9" y="624110"/>
            <a:ext cx="7130752" cy="1301803"/>
          </a:xfrm>
        </p:spPr>
        <p:txBody>
          <a:bodyPr>
            <a:normAutofit fontScale="90000"/>
          </a:bodyPr>
          <a:lstStyle/>
          <a:p>
            <a:pPr algn="ctr"/>
            <a:r>
              <a:rPr lang="en-GB" sz="3600" u="sng" dirty="0">
                <a:solidFill>
                  <a:schemeClr val="tx2">
                    <a:lumMod val="75000"/>
                  </a:schemeClr>
                </a:solidFill>
              </a:rPr>
              <a:t>There are seven areas of learning and  development:</a:t>
            </a:r>
            <a:br>
              <a:rPr lang="en-GB" b="1" dirty="0">
                <a:solidFill>
                  <a:srgbClr val="004090"/>
                </a:solidFill>
              </a:rPr>
            </a:br>
            <a:endParaRPr lang="en-GB" dirty="0"/>
          </a:p>
        </p:txBody>
      </p:sp>
      <p:sp>
        <p:nvSpPr>
          <p:cNvPr id="3" name="Content Placeholder 2"/>
          <p:cNvSpPr>
            <a:spLocks noGrp="1"/>
          </p:cNvSpPr>
          <p:nvPr>
            <p:ph idx="1"/>
          </p:nvPr>
        </p:nvSpPr>
        <p:spPr>
          <a:xfrm>
            <a:off x="1259632" y="1772816"/>
            <a:ext cx="7427168" cy="4377159"/>
          </a:xfrm>
        </p:spPr>
        <p:txBody>
          <a:bodyPr>
            <a:normAutofit fontScale="62500" lnSpcReduction="20000"/>
          </a:bodyPr>
          <a:lstStyle/>
          <a:p>
            <a:pPr indent="0">
              <a:buNone/>
            </a:pPr>
            <a:r>
              <a:rPr lang="en-GB" sz="2500" b="1" u="sng" dirty="0">
                <a:solidFill>
                  <a:schemeClr val="tx2">
                    <a:lumMod val="75000"/>
                  </a:schemeClr>
                </a:solidFill>
              </a:rPr>
              <a:t>Prime areas</a:t>
            </a:r>
          </a:p>
          <a:p>
            <a:pPr marL="1257300" lvl="2" indent="-457200"/>
            <a:r>
              <a:rPr lang="en-GB" sz="2500" dirty="0">
                <a:solidFill>
                  <a:schemeClr val="tx2">
                    <a:lumMod val="75000"/>
                  </a:schemeClr>
                </a:solidFill>
              </a:rPr>
              <a:t>Communication and Language</a:t>
            </a:r>
          </a:p>
          <a:p>
            <a:pPr marL="1257300" lvl="2" indent="-457200"/>
            <a:r>
              <a:rPr lang="en-GB" sz="2500" dirty="0">
                <a:solidFill>
                  <a:schemeClr val="tx2">
                    <a:lumMod val="75000"/>
                  </a:schemeClr>
                </a:solidFill>
              </a:rPr>
              <a:t>Personal Social and Emotional development</a:t>
            </a:r>
          </a:p>
          <a:p>
            <a:pPr marL="1257300" lvl="2" indent="-457200"/>
            <a:r>
              <a:rPr lang="en-GB" sz="2500" dirty="0">
                <a:solidFill>
                  <a:schemeClr val="tx2">
                    <a:lumMod val="75000"/>
                  </a:schemeClr>
                </a:solidFill>
              </a:rPr>
              <a:t>Physical Development</a:t>
            </a:r>
          </a:p>
          <a:p>
            <a:pPr marL="400050" lvl="1" indent="0">
              <a:buNone/>
            </a:pPr>
            <a:endParaRPr lang="en-GB" sz="2500" dirty="0">
              <a:solidFill>
                <a:schemeClr val="tx2">
                  <a:lumMod val="75000"/>
                </a:schemeClr>
              </a:solidFill>
            </a:endParaRPr>
          </a:p>
          <a:p>
            <a:pPr marL="400050" lvl="1" indent="0">
              <a:buNone/>
            </a:pPr>
            <a:r>
              <a:rPr lang="en-GB" sz="2500" b="1" u="sng" dirty="0">
                <a:solidFill>
                  <a:schemeClr val="tx2">
                    <a:lumMod val="75000"/>
                  </a:schemeClr>
                </a:solidFill>
              </a:rPr>
              <a:t>Specific Areas </a:t>
            </a:r>
          </a:p>
          <a:p>
            <a:pPr marL="1257300" lvl="2" indent="-457200"/>
            <a:r>
              <a:rPr lang="en-GB" sz="2500" dirty="0">
                <a:solidFill>
                  <a:schemeClr val="tx2">
                    <a:lumMod val="75000"/>
                  </a:schemeClr>
                </a:solidFill>
              </a:rPr>
              <a:t>Literacy</a:t>
            </a:r>
          </a:p>
          <a:p>
            <a:pPr marL="1257300" lvl="2" indent="-457200"/>
            <a:r>
              <a:rPr lang="en-GB" sz="2500" dirty="0">
                <a:solidFill>
                  <a:schemeClr val="tx2">
                    <a:lumMod val="75000"/>
                  </a:schemeClr>
                </a:solidFill>
              </a:rPr>
              <a:t>Mathematics </a:t>
            </a:r>
          </a:p>
          <a:p>
            <a:pPr marL="1257300" lvl="2" indent="-457200"/>
            <a:r>
              <a:rPr lang="en-GB" sz="2500" dirty="0">
                <a:solidFill>
                  <a:schemeClr val="tx2">
                    <a:lumMod val="75000"/>
                  </a:schemeClr>
                </a:solidFill>
              </a:rPr>
              <a:t>Understanding the World </a:t>
            </a:r>
          </a:p>
          <a:p>
            <a:pPr marL="1257300" lvl="2" indent="-457200"/>
            <a:r>
              <a:rPr lang="en-GB" sz="2500" dirty="0">
                <a:solidFill>
                  <a:schemeClr val="tx2">
                    <a:lumMod val="75000"/>
                  </a:schemeClr>
                </a:solidFill>
              </a:rPr>
              <a:t>Expressive Arts and Design</a:t>
            </a:r>
          </a:p>
          <a:p>
            <a:pPr marL="800100" lvl="2" indent="0">
              <a:buNone/>
            </a:pPr>
            <a:endParaRPr lang="en-GB" sz="2500" dirty="0">
              <a:solidFill>
                <a:schemeClr val="tx2">
                  <a:lumMod val="75000"/>
                </a:schemeClr>
              </a:solidFill>
            </a:endParaRPr>
          </a:p>
          <a:p>
            <a:pPr marL="800100" lvl="2" indent="0">
              <a:buNone/>
            </a:pPr>
            <a:r>
              <a:rPr lang="en-GB" sz="2500" dirty="0">
                <a:solidFill>
                  <a:schemeClr val="tx2">
                    <a:lumMod val="75000"/>
                  </a:schemeClr>
                </a:solidFill>
              </a:rPr>
              <a:t>There are 17 Early Learning Goals against which each child is assessed at the end of the reception year and a best fit judgement is made.</a:t>
            </a:r>
          </a:p>
          <a:p>
            <a:pPr marL="800100" lvl="2" indent="0">
              <a:buNone/>
            </a:pPr>
            <a:endParaRPr lang="en-GB" sz="2000" dirty="0">
              <a:solidFill>
                <a:srgbClr val="004090"/>
              </a:solidFill>
            </a:endParaRPr>
          </a:p>
        </p:txBody>
      </p:sp>
    </p:spTree>
    <p:extLst>
      <p:ext uri="{BB962C8B-B14F-4D97-AF65-F5344CB8AC3E}">
        <p14:creationId xmlns:p14="http://schemas.microsoft.com/office/powerpoint/2010/main" val="19147524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3200" u="sng" dirty="0">
                <a:solidFill>
                  <a:schemeClr val="tx2"/>
                </a:solidFill>
              </a:rPr>
              <a:t>There are also three characteristics of effective teaching and learning</a:t>
            </a:r>
          </a:p>
        </p:txBody>
      </p:sp>
      <p:sp>
        <p:nvSpPr>
          <p:cNvPr id="3" name="Content Placeholder 2"/>
          <p:cNvSpPr>
            <a:spLocks noGrp="1"/>
          </p:cNvSpPr>
          <p:nvPr>
            <p:ph idx="1"/>
          </p:nvPr>
        </p:nvSpPr>
        <p:spPr/>
        <p:txBody>
          <a:bodyPr>
            <a:noAutofit/>
          </a:bodyPr>
          <a:lstStyle/>
          <a:p>
            <a:r>
              <a:rPr lang="en-GB" sz="2400" dirty="0">
                <a:solidFill>
                  <a:schemeClr val="tx2"/>
                </a:solidFill>
              </a:rPr>
              <a:t>Playing and exploring</a:t>
            </a:r>
          </a:p>
          <a:p>
            <a:endParaRPr lang="en-GB" sz="2400" dirty="0">
              <a:solidFill>
                <a:schemeClr val="tx2"/>
              </a:solidFill>
            </a:endParaRPr>
          </a:p>
          <a:p>
            <a:r>
              <a:rPr lang="en-GB" sz="2400" dirty="0">
                <a:solidFill>
                  <a:schemeClr val="tx2"/>
                </a:solidFill>
              </a:rPr>
              <a:t>Active learning</a:t>
            </a:r>
          </a:p>
          <a:p>
            <a:endParaRPr lang="en-GB" sz="2400" dirty="0">
              <a:solidFill>
                <a:schemeClr val="tx2"/>
              </a:solidFill>
            </a:endParaRPr>
          </a:p>
          <a:p>
            <a:r>
              <a:rPr lang="en-GB" sz="2400" dirty="0">
                <a:solidFill>
                  <a:schemeClr val="tx2"/>
                </a:solidFill>
              </a:rPr>
              <a:t>Creating and thinking critically</a:t>
            </a:r>
          </a:p>
          <a:p>
            <a:endParaRPr lang="en-GB" sz="2400" dirty="0">
              <a:solidFill>
                <a:schemeClr val="tx2"/>
              </a:solidFill>
            </a:endParaRPr>
          </a:p>
          <a:p>
            <a:pPr marL="0" indent="0">
              <a:buNone/>
            </a:pPr>
            <a:r>
              <a:rPr lang="en-GB" sz="2400" dirty="0">
                <a:solidFill>
                  <a:schemeClr val="tx2"/>
                </a:solidFill>
              </a:rPr>
              <a:t>These tell us about </a:t>
            </a:r>
            <a:r>
              <a:rPr lang="en-GB" sz="2400" i="1" u="sng" dirty="0">
                <a:solidFill>
                  <a:schemeClr val="tx2"/>
                </a:solidFill>
              </a:rPr>
              <a:t>how</a:t>
            </a:r>
            <a:r>
              <a:rPr lang="en-GB" sz="2400" i="1" dirty="0">
                <a:solidFill>
                  <a:schemeClr val="tx2"/>
                </a:solidFill>
              </a:rPr>
              <a:t> </a:t>
            </a:r>
            <a:r>
              <a:rPr lang="en-GB" sz="2400" dirty="0">
                <a:solidFill>
                  <a:schemeClr val="tx2"/>
                </a:solidFill>
              </a:rPr>
              <a:t>each child learns not </a:t>
            </a:r>
            <a:r>
              <a:rPr lang="en-GB" sz="2400" i="1" u="sng" dirty="0">
                <a:solidFill>
                  <a:schemeClr val="tx2"/>
                </a:solidFill>
              </a:rPr>
              <a:t>what</a:t>
            </a:r>
            <a:r>
              <a:rPr lang="en-GB" sz="2400" dirty="0">
                <a:solidFill>
                  <a:schemeClr val="tx2"/>
                </a:solidFill>
              </a:rPr>
              <a:t> they are learning.</a:t>
            </a:r>
          </a:p>
        </p:txBody>
      </p:sp>
    </p:spTree>
    <p:extLst>
      <p:ext uri="{BB962C8B-B14F-4D97-AF65-F5344CB8AC3E}">
        <p14:creationId xmlns:p14="http://schemas.microsoft.com/office/powerpoint/2010/main" val="29437441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u="sng" dirty="0">
                <a:solidFill>
                  <a:schemeClr val="tx2">
                    <a:lumMod val="75000"/>
                  </a:schemeClr>
                </a:solidFill>
              </a:rPr>
              <a:t>The importance of play</a:t>
            </a:r>
          </a:p>
        </p:txBody>
      </p:sp>
      <p:sp>
        <p:nvSpPr>
          <p:cNvPr id="3" name="Content Placeholder 2"/>
          <p:cNvSpPr>
            <a:spLocks noGrp="1"/>
          </p:cNvSpPr>
          <p:nvPr>
            <p:ph idx="1"/>
          </p:nvPr>
        </p:nvSpPr>
        <p:spPr>
          <a:xfrm>
            <a:off x="1187624" y="1412776"/>
            <a:ext cx="7869560" cy="4525963"/>
          </a:xfrm>
        </p:spPr>
        <p:txBody>
          <a:bodyPr/>
          <a:lstStyle/>
          <a:p>
            <a:endParaRPr lang="en-GB" dirty="0"/>
          </a:p>
          <a:p>
            <a:pPr marL="0" indent="0">
              <a:buNone/>
            </a:pPr>
            <a:r>
              <a:rPr lang="en-GB" sz="3200" dirty="0">
                <a:solidFill>
                  <a:schemeClr val="tx2"/>
                </a:solidFill>
              </a:rPr>
              <a:t>Play is essential for children’s development, building their confidence as they learn to explore, relate to others, set their own goals and solve problems. Children learn by leading their own play, and by taking part in play which is guided by adults.</a:t>
            </a:r>
          </a:p>
          <a:p>
            <a:endParaRPr lang="en-GB" dirty="0"/>
          </a:p>
        </p:txBody>
      </p:sp>
    </p:spTree>
    <p:extLst>
      <p:ext uri="{BB962C8B-B14F-4D97-AF65-F5344CB8AC3E}">
        <p14:creationId xmlns:p14="http://schemas.microsoft.com/office/powerpoint/2010/main" val="5460577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860674"/>
          </a:xfrm>
        </p:spPr>
        <p:txBody>
          <a:bodyPr/>
          <a:lstStyle/>
          <a:p>
            <a:pPr algn="ctr"/>
            <a:r>
              <a:rPr lang="en-GB" u="sng" dirty="0">
                <a:solidFill>
                  <a:schemeClr val="tx2">
                    <a:lumMod val="75000"/>
                  </a:schemeClr>
                </a:solidFill>
              </a:rPr>
              <a:t>Changes to previous years</a:t>
            </a:r>
          </a:p>
        </p:txBody>
      </p:sp>
      <p:sp>
        <p:nvSpPr>
          <p:cNvPr id="3" name="Content Placeholder 2"/>
          <p:cNvSpPr>
            <a:spLocks noGrp="1"/>
          </p:cNvSpPr>
          <p:nvPr>
            <p:ph idx="1"/>
          </p:nvPr>
        </p:nvSpPr>
        <p:spPr/>
        <p:txBody>
          <a:bodyPr>
            <a:normAutofit fontScale="85000" lnSpcReduction="20000"/>
          </a:bodyPr>
          <a:lstStyle/>
          <a:p>
            <a:r>
              <a:rPr lang="en-GB" sz="2800" dirty="0">
                <a:solidFill>
                  <a:schemeClr val="tx2"/>
                </a:solidFill>
              </a:rPr>
              <a:t>The EYFS curriculum changed in September 2021. The new Curriculum gives us the opportunity to spend more time interacting and playing with the children.</a:t>
            </a:r>
          </a:p>
          <a:p>
            <a:r>
              <a:rPr lang="en-GB" sz="2800" dirty="0">
                <a:solidFill>
                  <a:schemeClr val="tx2"/>
                </a:solidFill>
              </a:rPr>
              <a:t>This means that we will not be completing as many written observations and putting them in a learning journey as we have in the past.</a:t>
            </a:r>
          </a:p>
          <a:p>
            <a:r>
              <a:rPr lang="en-GB" sz="2800" dirty="0">
                <a:solidFill>
                  <a:schemeClr val="tx2"/>
                </a:solidFill>
              </a:rPr>
              <a:t>We will be using Class Dojo to share information and learning with you.</a:t>
            </a:r>
          </a:p>
        </p:txBody>
      </p:sp>
    </p:spTree>
    <p:extLst>
      <p:ext uri="{BB962C8B-B14F-4D97-AF65-F5344CB8AC3E}">
        <p14:creationId xmlns:p14="http://schemas.microsoft.com/office/powerpoint/2010/main" val="36646172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3200" u="sng" dirty="0">
                <a:solidFill>
                  <a:schemeClr val="tx2"/>
                </a:solidFill>
              </a:rPr>
              <a:t>Developing children’s language and vocabulary</a:t>
            </a:r>
            <a:br>
              <a:rPr lang="en-GB" sz="3200" dirty="0">
                <a:solidFill>
                  <a:schemeClr val="tx2"/>
                </a:solidFill>
              </a:rPr>
            </a:br>
            <a:br>
              <a:rPr lang="en-GB" sz="3200" dirty="0">
                <a:solidFill>
                  <a:schemeClr val="tx2"/>
                </a:solidFill>
              </a:rPr>
            </a:br>
            <a:br>
              <a:rPr lang="en-GB" sz="3200" dirty="0">
                <a:solidFill>
                  <a:schemeClr val="tx2"/>
                </a:solidFill>
              </a:rPr>
            </a:br>
            <a:endParaRPr lang="en-GB" sz="3200" dirty="0">
              <a:solidFill>
                <a:schemeClr val="tx2"/>
              </a:solidFill>
            </a:endParaRPr>
          </a:p>
        </p:txBody>
      </p:sp>
      <p:sp>
        <p:nvSpPr>
          <p:cNvPr id="3" name="Content Placeholder 2"/>
          <p:cNvSpPr>
            <a:spLocks noGrp="1"/>
          </p:cNvSpPr>
          <p:nvPr>
            <p:ph idx="1"/>
          </p:nvPr>
        </p:nvSpPr>
        <p:spPr>
          <a:xfrm>
            <a:off x="1547664" y="1772816"/>
            <a:ext cx="7123972" cy="4461074"/>
          </a:xfrm>
        </p:spPr>
        <p:txBody>
          <a:bodyPr>
            <a:normAutofit/>
          </a:bodyPr>
          <a:lstStyle/>
          <a:p>
            <a:pPr marL="0" indent="0">
              <a:buNone/>
            </a:pPr>
            <a:r>
              <a:rPr lang="en-GB" sz="2800" dirty="0">
                <a:solidFill>
                  <a:schemeClr val="tx2"/>
                </a:solidFill>
              </a:rPr>
              <a:t>There is a big focus on </a:t>
            </a:r>
            <a:r>
              <a:rPr lang="en-GB" sz="2800" b="1" dirty="0">
                <a:solidFill>
                  <a:schemeClr val="tx2"/>
                </a:solidFill>
              </a:rPr>
              <a:t>early language and extending </a:t>
            </a:r>
            <a:r>
              <a:rPr lang="en-GB" sz="2800" dirty="0">
                <a:solidFill>
                  <a:schemeClr val="tx2">
                    <a:lumMod val="75000"/>
                  </a:schemeClr>
                </a:solidFill>
              </a:rPr>
              <a:t>vocabulary.  We will do this by:</a:t>
            </a:r>
          </a:p>
          <a:p>
            <a:r>
              <a:rPr lang="en-GB" sz="2800" dirty="0">
                <a:solidFill>
                  <a:schemeClr val="tx2">
                    <a:lumMod val="75000"/>
                  </a:schemeClr>
                </a:solidFill>
              </a:rPr>
              <a:t>Having quality learning conversations and interactions with the children.</a:t>
            </a:r>
          </a:p>
          <a:p>
            <a:r>
              <a:rPr lang="en-GB" sz="2800" dirty="0">
                <a:solidFill>
                  <a:schemeClr val="tx2">
                    <a:lumMod val="75000"/>
                  </a:schemeClr>
                </a:solidFill>
              </a:rPr>
              <a:t>Reading a range of stories, poems, rhymes and non-fiction texts.</a:t>
            </a:r>
          </a:p>
          <a:p>
            <a:r>
              <a:rPr lang="en-GB" sz="2800" dirty="0">
                <a:solidFill>
                  <a:schemeClr val="tx2">
                    <a:lumMod val="75000"/>
                  </a:schemeClr>
                </a:solidFill>
              </a:rPr>
              <a:t>Teaching new and exciting vocabulary.</a:t>
            </a:r>
          </a:p>
        </p:txBody>
      </p:sp>
    </p:spTree>
    <p:extLst>
      <p:ext uri="{BB962C8B-B14F-4D97-AF65-F5344CB8AC3E}">
        <p14:creationId xmlns:p14="http://schemas.microsoft.com/office/powerpoint/2010/main" val="23786276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7665" y="624110"/>
            <a:ext cx="6986736" cy="1280890"/>
          </a:xfrm>
        </p:spPr>
        <p:txBody>
          <a:bodyPr>
            <a:normAutofit fontScale="90000"/>
          </a:bodyPr>
          <a:lstStyle/>
          <a:p>
            <a:pPr algn="ctr"/>
            <a:r>
              <a:rPr lang="en-GB" sz="3200" u="sng" dirty="0">
                <a:solidFill>
                  <a:schemeClr val="tx2"/>
                </a:solidFill>
              </a:rPr>
              <a:t>What can you do to help your child?</a:t>
            </a:r>
            <a:br>
              <a:rPr lang="en-GB" sz="3200" dirty="0">
                <a:solidFill>
                  <a:schemeClr val="tx2"/>
                </a:solidFill>
              </a:rPr>
            </a:br>
            <a:endParaRPr lang="en-GB" sz="3200" dirty="0">
              <a:solidFill>
                <a:schemeClr val="tx2"/>
              </a:solidFill>
            </a:endParaRPr>
          </a:p>
        </p:txBody>
      </p:sp>
      <p:sp>
        <p:nvSpPr>
          <p:cNvPr id="3" name="Content Placeholder 2"/>
          <p:cNvSpPr>
            <a:spLocks noGrp="1"/>
          </p:cNvSpPr>
          <p:nvPr>
            <p:ph idx="1"/>
          </p:nvPr>
        </p:nvSpPr>
        <p:spPr/>
        <p:txBody>
          <a:bodyPr>
            <a:normAutofit/>
          </a:bodyPr>
          <a:lstStyle/>
          <a:p>
            <a:r>
              <a:rPr lang="en-GB" sz="2800" dirty="0">
                <a:solidFill>
                  <a:schemeClr val="tx2"/>
                </a:solidFill>
              </a:rPr>
              <a:t>Chat, play with and read to your child daily.</a:t>
            </a:r>
          </a:p>
          <a:p>
            <a:r>
              <a:rPr lang="en-GB" sz="2800" dirty="0">
                <a:solidFill>
                  <a:schemeClr val="tx2"/>
                </a:solidFill>
              </a:rPr>
              <a:t>Sing nursery rhymes together.</a:t>
            </a:r>
          </a:p>
          <a:p>
            <a:r>
              <a:rPr lang="en-GB" sz="2800" dirty="0">
                <a:solidFill>
                  <a:schemeClr val="tx2"/>
                </a:solidFill>
              </a:rPr>
              <a:t>Listen to your child read regularly.</a:t>
            </a:r>
          </a:p>
          <a:p>
            <a:r>
              <a:rPr lang="en-GB" sz="2800" dirty="0">
                <a:solidFill>
                  <a:schemeClr val="tx2"/>
                </a:solidFill>
              </a:rPr>
              <a:t>Encourage them to be independent.</a:t>
            </a:r>
          </a:p>
          <a:p>
            <a:r>
              <a:rPr lang="en-GB" sz="2800" dirty="0">
                <a:solidFill>
                  <a:schemeClr val="tx2"/>
                </a:solidFill>
              </a:rPr>
              <a:t>Play board games with them.</a:t>
            </a:r>
          </a:p>
        </p:txBody>
      </p:sp>
    </p:spTree>
    <p:extLst>
      <p:ext uri="{BB962C8B-B14F-4D97-AF65-F5344CB8AC3E}">
        <p14:creationId xmlns:p14="http://schemas.microsoft.com/office/powerpoint/2010/main" val="9861291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u="sng" dirty="0">
                <a:solidFill>
                  <a:schemeClr val="tx2">
                    <a:lumMod val="75000"/>
                  </a:schemeClr>
                </a:solidFill>
              </a:rPr>
              <a:t>Typical Daily Structure</a:t>
            </a:r>
          </a:p>
        </p:txBody>
      </p:sp>
      <p:sp>
        <p:nvSpPr>
          <p:cNvPr id="3" name="Content Placeholder 2"/>
          <p:cNvSpPr>
            <a:spLocks noGrp="1"/>
          </p:cNvSpPr>
          <p:nvPr>
            <p:ph idx="1"/>
          </p:nvPr>
        </p:nvSpPr>
        <p:spPr>
          <a:xfrm>
            <a:off x="1187624" y="1196752"/>
            <a:ext cx="7499176" cy="5304182"/>
          </a:xfrm>
        </p:spPr>
        <p:txBody>
          <a:bodyPr>
            <a:noAutofit/>
          </a:bodyPr>
          <a:lstStyle/>
          <a:p>
            <a:pPr marL="0" indent="0">
              <a:buNone/>
            </a:pPr>
            <a:r>
              <a:rPr lang="en-GB" sz="1400" i="1" dirty="0">
                <a:solidFill>
                  <a:schemeClr val="tx2"/>
                </a:solidFill>
              </a:rPr>
              <a:t>Our daily structure is usually:</a:t>
            </a:r>
          </a:p>
          <a:p>
            <a:r>
              <a:rPr lang="en-GB" sz="1400" i="1" dirty="0">
                <a:solidFill>
                  <a:schemeClr val="tx2"/>
                </a:solidFill>
              </a:rPr>
              <a:t>Registration</a:t>
            </a:r>
          </a:p>
          <a:p>
            <a:r>
              <a:rPr lang="en-GB" sz="1400" i="1" dirty="0">
                <a:solidFill>
                  <a:schemeClr val="tx2"/>
                </a:solidFill>
              </a:rPr>
              <a:t>Phonics</a:t>
            </a:r>
          </a:p>
          <a:p>
            <a:r>
              <a:rPr lang="en-GB" sz="1400" i="1" dirty="0">
                <a:solidFill>
                  <a:schemeClr val="tx2"/>
                </a:solidFill>
              </a:rPr>
              <a:t>Literacy</a:t>
            </a:r>
          </a:p>
          <a:p>
            <a:pPr marL="0" indent="0">
              <a:buNone/>
            </a:pPr>
            <a:r>
              <a:rPr lang="en-GB" sz="1400" i="1" dirty="0">
                <a:solidFill>
                  <a:schemeClr val="tx2"/>
                </a:solidFill>
              </a:rPr>
              <a:t>(Fruit, milk and water are available throughout the morning and children can help themselves when they choose)</a:t>
            </a:r>
          </a:p>
          <a:p>
            <a:r>
              <a:rPr lang="en-GB" sz="1400" i="1" dirty="0">
                <a:solidFill>
                  <a:schemeClr val="tx2"/>
                </a:solidFill>
              </a:rPr>
              <a:t>Break</a:t>
            </a:r>
          </a:p>
          <a:p>
            <a:r>
              <a:rPr lang="en-GB" sz="1400" i="1" dirty="0">
                <a:solidFill>
                  <a:schemeClr val="tx2"/>
                </a:solidFill>
              </a:rPr>
              <a:t>Maths</a:t>
            </a:r>
          </a:p>
          <a:p>
            <a:r>
              <a:rPr lang="en-GB" sz="1400" i="1" dirty="0">
                <a:solidFill>
                  <a:schemeClr val="tx2"/>
                </a:solidFill>
              </a:rPr>
              <a:t>Lunch</a:t>
            </a:r>
          </a:p>
          <a:p>
            <a:r>
              <a:rPr lang="en-GB" sz="1400" i="1" dirty="0">
                <a:solidFill>
                  <a:schemeClr val="tx2"/>
                </a:solidFill>
              </a:rPr>
              <a:t>Registration</a:t>
            </a:r>
          </a:p>
          <a:p>
            <a:r>
              <a:rPr lang="en-GB" sz="1400" i="1" dirty="0">
                <a:solidFill>
                  <a:schemeClr val="tx2"/>
                </a:solidFill>
              </a:rPr>
              <a:t>PE</a:t>
            </a:r>
          </a:p>
          <a:p>
            <a:r>
              <a:rPr lang="en-GB" sz="1400" i="1" dirty="0">
                <a:solidFill>
                  <a:schemeClr val="tx2"/>
                </a:solidFill>
              </a:rPr>
              <a:t>Topic/ PSHE</a:t>
            </a:r>
          </a:p>
          <a:p>
            <a:r>
              <a:rPr lang="en-GB" sz="1400" i="1" dirty="0">
                <a:solidFill>
                  <a:schemeClr val="tx2"/>
                </a:solidFill>
              </a:rPr>
              <a:t>Story</a:t>
            </a:r>
          </a:p>
          <a:p>
            <a:r>
              <a:rPr lang="en-GB" sz="1400" i="1" dirty="0">
                <a:solidFill>
                  <a:schemeClr val="tx2"/>
                </a:solidFill>
              </a:rPr>
              <a:t>Home time</a:t>
            </a:r>
          </a:p>
          <a:p>
            <a:pPr marL="0" indent="0">
              <a:buNone/>
            </a:pPr>
            <a:r>
              <a:rPr lang="en-GB" sz="1400" i="1" dirty="0">
                <a:solidFill>
                  <a:schemeClr val="tx2"/>
                </a:solidFill>
              </a:rPr>
              <a:t>Continuous provision activities are set up for the children to access whenever they choose. These activities change with the children’s interests.</a:t>
            </a:r>
          </a:p>
        </p:txBody>
      </p:sp>
    </p:spTree>
    <p:extLst>
      <p:ext uri="{BB962C8B-B14F-4D97-AF65-F5344CB8AC3E}">
        <p14:creationId xmlns:p14="http://schemas.microsoft.com/office/powerpoint/2010/main" val="23293522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0B961-0E75-4633-8DFE-460AD16F30D2}"/>
              </a:ext>
            </a:extLst>
          </p:cNvPr>
          <p:cNvSpPr>
            <a:spLocks noGrp="1"/>
          </p:cNvSpPr>
          <p:nvPr>
            <p:ph type="title"/>
          </p:nvPr>
        </p:nvSpPr>
        <p:spPr/>
        <p:txBody>
          <a:bodyPr/>
          <a:lstStyle/>
          <a:p>
            <a:pPr algn="ctr"/>
            <a:r>
              <a:rPr lang="en-GB" u="sng" dirty="0"/>
              <a:t>Messy Play</a:t>
            </a:r>
          </a:p>
        </p:txBody>
      </p:sp>
      <p:sp>
        <p:nvSpPr>
          <p:cNvPr id="3" name="Content Placeholder 2">
            <a:extLst>
              <a:ext uri="{FF2B5EF4-FFF2-40B4-BE49-F238E27FC236}">
                <a16:creationId xmlns:a16="http://schemas.microsoft.com/office/drawing/2014/main" id="{4FE61EC2-D33A-4FE2-924B-099CD4FD1C39}"/>
              </a:ext>
            </a:extLst>
          </p:cNvPr>
          <p:cNvSpPr>
            <a:spLocks noGrp="1"/>
          </p:cNvSpPr>
          <p:nvPr>
            <p:ph idx="1"/>
          </p:nvPr>
        </p:nvSpPr>
        <p:spPr/>
        <p:txBody>
          <a:bodyPr>
            <a:normAutofit/>
          </a:bodyPr>
          <a:lstStyle/>
          <a:p>
            <a:r>
              <a:rPr lang="en-GB" sz="2800" dirty="0"/>
              <a:t>Learning in Reception is not always clean! Please be understanding.</a:t>
            </a:r>
          </a:p>
          <a:p>
            <a:r>
              <a:rPr lang="en-GB" sz="2800" dirty="0"/>
              <a:t>We have days where the children spend time in the woodland area. They require welly boots in school for this.</a:t>
            </a:r>
          </a:p>
        </p:txBody>
      </p:sp>
    </p:spTree>
    <p:extLst>
      <p:ext uri="{BB962C8B-B14F-4D97-AF65-F5344CB8AC3E}">
        <p14:creationId xmlns:p14="http://schemas.microsoft.com/office/powerpoint/2010/main" val="40762351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3D8DF-1F8D-4A22-993F-F9A3D5E8F32B}"/>
              </a:ext>
            </a:extLst>
          </p:cNvPr>
          <p:cNvSpPr>
            <a:spLocks noGrp="1"/>
          </p:cNvSpPr>
          <p:nvPr>
            <p:ph type="title"/>
          </p:nvPr>
        </p:nvSpPr>
        <p:spPr/>
        <p:txBody>
          <a:bodyPr/>
          <a:lstStyle/>
          <a:p>
            <a:pPr algn="ctr"/>
            <a:r>
              <a:rPr lang="en-GB" u="sng" dirty="0"/>
              <a:t>The First Few Weeks</a:t>
            </a:r>
          </a:p>
        </p:txBody>
      </p:sp>
      <p:sp>
        <p:nvSpPr>
          <p:cNvPr id="3" name="Content Placeholder 2">
            <a:extLst>
              <a:ext uri="{FF2B5EF4-FFF2-40B4-BE49-F238E27FC236}">
                <a16:creationId xmlns:a16="http://schemas.microsoft.com/office/drawing/2014/main" id="{145CCF37-91FF-455B-A1DB-5A28BF9F2C65}"/>
              </a:ext>
            </a:extLst>
          </p:cNvPr>
          <p:cNvSpPr>
            <a:spLocks noGrp="1"/>
          </p:cNvSpPr>
          <p:nvPr>
            <p:ph idx="1"/>
          </p:nvPr>
        </p:nvSpPr>
        <p:spPr/>
        <p:txBody>
          <a:bodyPr/>
          <a:lstStyle/>
          <a:p>
            <a:r>
              <a:rPr lang="en-GB" dirty="0"/>
              <a:t>We will find out what the children already know and can do. We use this to help us develop our curriculum.</a:t>
            </a:r>
          </a:p>
          <a:p>
            <a:r>
              <a:rPr lang="en-GB" dirty="0"/>
              <a:t>Within the first few weeks we complete the statutory Baseline Assessment. We also make our own observations and assessments.</a:t>
            </a:r>
          </a:p>
          <a:p>
            <a:r>
              <a:rPr lang="en-GB" dirty="0"/>
              <a:t>We spend lots of time working with and talking to the children about their learning. We may record some ‘Wow’ moments but we largely assess and move the children on ‘in the moment’ so not everything gets recorded.</a:t>
            </a:r>
          </a:p>
        </p:txBody>
      </p:sp>
    </p:spTree>
    <p:extLst>
      <p:ext uri="{BB962C8B-B14F-4D97-AF65-F5344CB8AC3E}">
        <p14:creationId xmlns:p14="http://schemas.microsoft.com/office/powerpoint/2010/main" val="8947008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472B1F-9900-457A-BDA1-0A9F32CDC8D7}"/>
              </a:ext>
            </a:extLst>
          </p:cNvPr>
          <p:cNvSpPr>
            <a:spLocks noGrp="1"/>
          </p:cNvSpPr>
          <p:nvPr>
            <p:ph type="title"/>
          </p:nvPr>
        </p:nvSpPr>
        <p:spPr/>
        <p:txBody>
          <a:bodyPr/>
          <a:lstStyle/>
          <a:p>
            <a:pPr algn="ctr"/>
            <a:r>
              <a:rPr lang="en-GB" u="sng" dirty="0"/>
              <a:t>Medical Matters</a:t>
            </a:r>
          </a:p>
        </p:txBody>
      </p:sp>
      <p:sp>
        <p:nvSpPr>
          <p:cNvPr id="3" name="Content Placeholder 2">
            <a:extLst>
              <a:ext uri="{FF2B5EF4-FFF2-40B4-BE49-F238E27FC236}">
                <a16:creationId xmlns:a16="http://schemas.microsoft.com/office/drawing/2014/main" id="{A10A8F69-6FD3-4A5D-B4C1-ED9046E34DDE}"/>
              </a:ext>
            </a:extLst>
          </p:cNvPr>
          <p:cNvSpPr>
            <a:spLocks noGrp="1"/>
          </p:cNvSpPr>
          <p:nvPr>
            <p:ph idx="1"/>
          </p:nvPr>
        </p:nvSpPr>
        <p:spPr/>
        <p:txBody>
          <a:bodyPr>
            <a:normAutofit/>
          </a:bodyPr>
          <a:lstStyle/>
          <a:p>
            <a:r>
              <a:rPr lang="en-GB" sz="2400" dirty="0"/>
              <a:t>Any sickness or diarrhoea must be followed by 48 hours absence from school.</a:t>
            </a:r>
          </a:p>
          <a:p>
            <a:r>
              <a:rPr lang="en-GB" sz="2400" dirty="0"/>
              <a:t>If your child is ill please telephone the school office before 9:00am.</a:t>
            </a:r>
          </a:p>
          <a:p>
            <a:r>
              <a:rPr lang="en-GB" sz="2400" dirty="0"/>
              <a:t>Headlice are common! Please check your child regularly and treat as recommended.</a:t>
            </a:r>
          </a:p>
          <a:p>
            <a:r>
              <a:rPr lang="en-GB" sz="2400" dirty="0"/>
              <a:t>NO NUTS! We are a nut free school.</a:t>
            </a:r>
          </a:p>
        </p:txBody>
      </p:sp>
    </p:spTree>
    <p:extLst>
      <p:ext uri="{BB962C8B-B14F-4D97-AF65-F5344CB8AC3E}">
        <p14:creationId xmlns:p14="http://schemas.microsoft.com/office/powerpoint/2010/main" val="42689478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12DC4-8216-467F-865C-4E5FB9A436F0}"/>
              </a:ext>
            </a:extLst>
          </p:cNvPr>
          <p:cNvSpPr>
            <a:spLocks noGrp="1"/>
          </p:cNvSpPr>
          <p:nvPr>
            <p:ph type="title"/>
          </p:nvPr>
        </p:nvSpPr>
        <p:spPr/>
        <p:txBody>
          <a:bodyPr/>
          <a:lstStyle/>
          <a:p>
            <a:pPr algn="ctr"/>
            <a:r>
              <a:rPr lang="en-GB" u="sng" dirty="0"/>
              <a:t>What does my child need at school?</a:t>
            </a:r>
          </a:p>
        </p:txBody>
      </p:sp>
      <p:sp>
        <p:nvSpPr>
          <p:cNvPr id="3" name="Content Placeholder 2">
            <a:extLst>
              <a:ext uri="{FF2B5EF4-FFF2-40B4-BE49-F238E27FC236}">
                <a16:creationId xmlns:a16="http://schemas.microsoft.com/office/drawing/2014/main" id="{612443FA-A8CE-4BF6-B433-B8C6B70E701B}"/>
              </a:ext>
            </a:extLst>
          </p:cNvPr>
          <p:cNvSpPr>
            <a:spLocks noGrp="1"/>
          </p:cNvSpPr>
          <p:nvPr>
            <p:ph idx="1"/>
          </p:nvPr>
        </p:nvSpPr>
        <p:spPr/>
        <p:txBody>
          <a:bodyPr>
            <a:normAutofit fontScale="92500" lnSpcReduction="10000"/>
          </a:bodyPr>
          <a:lstStyle/>
          <a:p>
            <a:r>
              <a:rPr lang="en-GB" sz="2400" dirty="0"/>
              <a:t>A waterproof coat.</a:t>
            </a:r>
          </a:p>
          <a:p>
            <a:r>
              <a:rPr lang="en-GB" sz="2400" dirty="0"/>
              <a:t>Water bottle.</a:t>
            </a:r>
          </a:p>
          <a:p>
            <a:r>
              <a:rPr lang="en-GB" sz="2400" dirty="0"/>
              <a:t>PE shoes- plimsolls or trainers (no laces please).</a:t>
            </a:r>
          </a:p>
          <a:p>
            <a:r>
              <a:rPr lang="en-GB" sz="2400" dirty="0"/>
              <a:t>Welly boots on certain days but you can leave a pair at school if easier.</a:t>
            </a:r>
          </a:p>
          <a:p>
            <a:r>
              <a:rPr lang="en-GB" sz="2400" dirty="0"/>
              <a:t>Book bag- Please bring this every day.</a:t>
            </a:r>
          </a:p>
          <a:p>
            <a:r>
              <a:rPr lang="en-GB" sz="2400" dirty="0"/>
              <a:t>A sun hat during warmer weather.</a:t>
            </a:r>
          </a:p>
          <a:p>
            <a:r>
              <a:rPr lang="en-GB" sz="2400" b="1" dirty="0"/>
              <a:t>PLEASE NAME EVERYTHING!</a:t>
            </a:r>
          </a:p>
        </p:txBody>
      </p:sp>
    </p:spTree>
    <p:extLst>
      <p:ext uri="{BB962C8B-B14F-4D97-AF65-F5344CB8AC3E}">
        <p14:creationId xmlns:p14="http://schemas.microsoft.com/office/powerpoint/2010/main" val="36218560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F3099-ABA5-4B7C-9A2B-79BB80ED41C8}"/>
              </a:ext>
            </a:extLst>
          </p:cNvPr>
          <p:cNvSpPr>
            <a:spLocks noGrp="1"/>
          </p:cNvSpPr>
          <p:nvPr>
            <p:ph type="title"/>
          </p:nvPr>
        </p:nvSpPr>
        <p:spPr/>
        <p:txBody>
          <a:bodyPr/>
          <a:lstStyle/>
          <a:p>
            <a:pPr algn="ctr"/>
            <a:r>
              <a:rPr lang="en-GB" u="sng" dirty="0"/>
              <a:t>Finally</a:t>
            </a:r>
          </a:p>
        </p:txBody>
      </p:sp>
      <p:sp>
        <p:nvSpPr>
          <p:cNvPr id="3" name="Content Placeholder 2">
            <a:extLst>
              <a:ext uri="{FF2B5EF4-FFF2-40B4-BE49-F238E27FC236}">
                <a16:creationId xmlns:a16="http://schemas.microsoft.com/office/drawing/2014/main" id="{8D394847-DAD9-49CC-AAC3-B586458F0778}"/>
              </a:ext>
            </a:extLst>
          </p:cNvPr>
          <p:cNvSpPr>
            <a:spLocks noGrp="1"/>
          </p:cNvSpPr>
          <p:nvPr>
            <p:ph idx="1"/>
          </p:nvPr>
        </p:nvSpPr>
        <p:spPr/>
        <p:txBody>
          <a:bodyPr>
            <a:normAutofit/>
          </a:bodyPr>
          <a:lstStyle/>
          <a:p>
            <a:r>
              <a:rPr lang="en-GB" sz="2400" dirty="0"/>
              <a:t>You will have termly updates on your child’s progress.</a:t>
            </a:r>
          </a:p>
          <a:p>
            <a:r>
              <a:rPr lang="en-GB" sz="2400" dirty="0"/>
              <a:t>If you have any questions or concerns please speak to us directly or email </a:t>
            </a:r>
            <a:r>
              <a:rPr lang="en-GB" sz="2400" dirty="0">
                <a:hlinkClick r:id="rId2"/>
              </a:rPr>
              <a:t>year0@hatherleigh-pri.devon.sch.uk</a:t>
            </a:r>
            <a:endParaRPr lang="en-GB" sz="2400" dirty="0"/>
          </a:p>
          <a:p>
            <a:pPr marL="0" indent="0">
              <a:buNone/>
            </a:pPr>
            <a:r>
              <a:rPr lang="en-GB" sz="2400" dirty="0"/>
              <a:t>	You will also be able to message us via 	Class Dojo which will be set up </a:t>
            </a:r>
            <a:r>
              <a:rPr lang="en-GB" sz="2400"/>
              <a:t>in 	September.</a:t>
            </a:r>
            <a:endParaRPr lang="en-GB" sz="2400" dirty="0"/>
          </a:p>
        </p:txBody>
      </p:sp>
    </p:spTree>
    <p:extLst>
      <p:ext uri="{BB962C8B-B14F-4D97-AF65-F5344CB8AC3E}">
        <p14:creationId xmlns:p14="http://schemas.microsoft.com/office/powerpoint/2010/main" val="282728986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UNCLASSIFIED "/>
  <p:tag name="BJHEADERFOOTERTEXTMARKING" val="Classification:UNCLASSIFIED "/>
</p:tagLst>
</file>

<file path=ppt/tags/tag2.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UNCLASSIFIED "/>
  <p:tag name="BJHEADERFOOTERTEXTMARKING" val="Classification:UNCLASSIFIED "/>
</p:tagLst>
</file>

<file path=ppt/tags/tag3.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UNCLASSIFIED "/>
  <p:tag name="BJHEADERFOOTERTEXTMARKING" val="Classification:UNCLASSIFIED "/>
</p:tagLst>
</file>

<file path=ppt/tags/tag4.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UNCLASSIFIED "/>
  <p:tag name="BJHEADERFOOTERTEXTMARKING" val="Classification:UNCLASSIFIED "/>
</p:tagLst>
</file>

<file path=ppt/tags/tag5.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UNCLASSIFIED "/>
  <p:tag name="BJHEADERFOOTERTEXTMARKING" val="Classification:UNCLASSIFIED "/>
</p:tagLst>
</file>

<file path=ppt/tags/tag6.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UNCLASSIFIED "/>
  <p:tag name="BJHEADERFOOTERTEXTMARKING" val="Classification:UNCLASSIFIED "/>
</p:tagLst>
</file>

<file path=ppt/tags/tag7.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UNCLASSIFIED "/>
  <p:tag name="BJHEADERFOOTERTEXTMARKING" val="Classification:UNCLASSIFIED "/>
</p:tagLst>
</file>

<file path=ppt/tags/tag8.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UNCLASSIFIED "/>
  <p:tag name="BJHEADERFOOTERTEXTMARKING" val="Classification:UNCLASSIFIED "/>
</p:tagLst>
</file>

<file path=ppt/tags/tag9.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UNCLASSIFIED "/>
  <p:tag name="BJHEADERFOOTERTEXTMARKING" val="Classification:UNCLASSIFIED "/>
</p:tagLst>
</file>

<file path=ppt/tags/tag10.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UNCLASSIFIED "/>
  <p:tag name="BJHEADERFOOTERTEXTMARKING" val="Classification:UNCLASSIFIED "/>
</p:tagLst>
</file>

<file path=ppt/tags/tag11.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UNCLASSIFIED "/>
  <p:tag name="BJHEADERFOOTERTEXTMARKING" val="Classification:UNCLASSIFIED "/>
</p:tagLst>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sisl xmlns:xsi="http://www.w3.org/2001/XMLSchema-instance" xmlns:xsd="http://www.w3.org/2001/XMLSchema" xmlns="http://www.boldonjames.com/2008/01/sie/internal/label" sislVersion="0" policy="083da476-be4d-4e08-8a0c-df0654bf169a" origin="userSelected">
  <element uid="55ac0661-1b5a-4fe3-8c30-e238cf4235b4" value=""/>
  <element uid="id_protective_marking_new_item_1" value=""/>
</sisl>
</file>

<file path=customXml/itemProps1.xml><?xml version="1.0" encoding="utf-8"?>
<ds:datastoreItem xmlns:ds="http://schemas.openxmlformats.org/officeDocument/2006/customXml" ds:itemID="{0DC8D836-54DD-474F-96B2-552AB2A3570A}">
  <ds:schemaRefs>
    <ds:schemaRef ds:uri="http://www.w3.org/2001/XMLSchema"/>
    <ds:schemaRef ds:uri="http://www.boldonjames.com/2008/01/sie/internal/label"/>
  </ds:schemaRefs>
</ds:datastoreItem>
</file>

<file path=docProps/app.xml><?xml version="1.0" encoding="utf-8"?>
<Properties xmlns="http://schemas.openxmlformats.org/officeDocument/2006/extended-properties" xmlns:vt="http://schemas.openxmlformats.org/officeDocument/2006/docPropsVTypes">
  <Template>Wisp</Template>
  <TotalTime>205</TotalTime>
  <Words>1191</Words>
  <Application>Microsoft Office PowerPoint</Application>
  <PresentationFormat>On-screen Show (4:3)</PresentationFormat>
  <Paragraphs>121</Paragraphs>
  <Slides>15</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Century Gothic</vt:lpstr>
      <vt:lpstr>Wingdings 3</vt:lpstr>
      <vt:lpstr>Wisp</vt:lpstr>
      <vt:lpstr>Hatherleigh Community Primary School EYFS</vt:lpstr>
      <vt:lpstr>The purpose of this presentation is :</vt:lpstr>
      <vt:lpstr>What is the Early Years Foundation Stage?</vt:lpstr>
      <vt:lpstr>There are seven areas of learning and  development: </vt:lpstr>
      <vt:lpstr>There are also three characteristics of effective teaching and learning</vt:lpstr>
      <vt:lpstr>The importance of play</vt:lpstr>
      <vt:lpstr>Changes to previous years</vt:lpstr>
      <vt:lpstr>Developing children’s language and vocabulary   </vt:lpstr>
      <vt:lpstr>What can you do to help your child? </vt:lpstr>
      <vt:lpstr>Typical Daily Structure</vt:lpstr>
      <vt:lpstr>Messy Play</vt:lpstr>
      <vt:lpstr>The First Few Weeks</vt:lpstr>
      <vt:lpstr>Medical Matters</vt:lpstr>
      <vt:lpstr>What does my child need at school?</vt:lpstr>
      <vt:lpstr>Finally</vt:lpstr>
    </vt:vector>
  </TitlesOfParts>
  <Company>Babcock Corporate Services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New Parents Meeting</dc:title>
  <dc:creator>Robertson, Tamsin</dc:creator>
  <cp:lastModifiedBy>Kimberly Tucker</cp:lastModifiedBy>
  <cp:revision>21</cp:revision>
  <dcterms:created xsi:type="dcterms:W3CDTF">2021-06-20T16:11:24Z</dcterms:created>
  <dcterms:modified xsi:type="dcterms:W3CDTF">2023-06-25T19:58:41Z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ocIndexRef">
    <vt:lpwstr>4e4a9365-c538-45c9-950a-15abcdd7707b</vt:lpwstr>
  </property>
  <property fmtid="{D5CDD505-2E9C-101B-9397-08002B2CF9AE}" pid="3" name="bjSaver">
    <vt:lpwstr>+++C7v2ck893RL2vJA+2wwKp5R9tfpnx</vt:lpwstr>
  </property>
  <property fmtid="{D5CDD505-2E9C-101B-9397-08002B2CF9AE}" pid="4" name="bjDocumentLabelXML">
    <vt:lpwstr>&lt;?xml version="1.0" encoding="us-ascii"?&gt;&lt;sisl xmlns:xsi="http://www.w3.org/2001/XMLSchema-instance" xmlns:xsd="http://www.w3.org/2001/XMLSchema" sislVersion="0" policy="083da476-be4d-4e08-8a0c-df0654bf169a" origin="userSelected" xmlns="http://www.boldonj</vt:lpwstr>
  </property>
  <property fmtid="{D5CDD505-2E9C-101B-9397-08002B2CF9AE}" pid="5" name="bjDocumentLabelXML-0">
    <vt:lpwstr>ames.com/2008/01/sie/internal/label"&gt;&lt;element uid="55ac0661-1b5a-4fe3-8c30-e238cf4235b4" value="" /&gt;&lt;element uid="id_protective_marking_new_item_1" value="" /&gt;&lt;/sisl&gt;</vt:lpwstr>
  </property>
  <property fmtid="{D5CDD505-2E9C-101B-9397-08002B2CF9AE}" pid="6" name="bjDocumentSecurityLabel">
    <vt:lpwstr> UNCLASSIFIED </vt:lpwstr>
  </property>
  <property fmtid="{D5CDD505-2E9C-101B-9397-08002B2CF9AE}" pid="7" name="Babcock_Classification">
    <vt:lpwstr>UNCLASSIFIED</vt:lpwstr>
  </property>
</Properties>
</file>