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658" r:id="rId3"/>
    <p:sldMasterId id="2147483660" r:id="rId4"/>
    <p:sldMasterId id="2147483665" r:id="rId5"/>
  </p:sldMasterIdLst>
  <p:notesMasterIdLst>
    <p:notesMasterId r:id="rId56"/>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0" roundtripDataSignature="AMtx7mh8mBW9Ob+JUEsBsv2ndN2DHtfE+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4630"/>
  </p:normalViewPr>
  <p:slideViewPr>
    <p:cSldViewPr snapToGrid="0">
      <p:cViewPr varScale="1">
        <p:scale>
          <a:sx n="87" d="100"/>
          <a:sy n="87" d="100"/>
        </p:scale>
        <p:origin x="81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customschemas.google.com/relationships/presentationmetadata" Target="metadata"/><Relationship Id="rId4" Type="http://schemas.openxmlformats.org/officeDocument/2006/relationships/slideMaster" Target="slideMasters/slideMaster4.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littlewandlelettersandsounds.org.uk/resources/my-letters-and-sounds/getting-started/"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7" name="Google Shape;57;p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 name="Google Shape;64;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0" name="Google Shape;70;p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5" name="Google Shape;75;p4: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Just think about how many times you have already read things today. It really is a vital skill.</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4" name="Google Shape;84;p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0" name="Google Shape;90;p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latin typeface="Calibri"/>
                <a:ea typeface="Calibri"/>
                <a:cs typeface="Calibri"/>
                <a:sym typeface="Calibri"/>
              </a:rPr>
              <a:t>Last year we introduced Little Wandle to our school and we are really pleased with the programme so far. PSC results were higher last year, then the previous few years. Many year 2 children are reading with fantastic fluency, being able to have a go at age appropriate texts.</a:t>
            </a:r>
            <a:endParaRPr/>
          </a:p>
          <a:p>
            <a:pPr marL="0" lvl="0" indent="0" algn="l" rtl="0">
              <a:lnSpc>
                <a:spcPct val="100000"/>
              </a:lnSpc>
              <a:spcBef>
                <a:spcPts val="0"/>
              </a:spcBef>
              <a:spcAft>
                <a:spcPts val="0"/>
              </a:spcAft>
              <a:buSzPts val="1400"/>
              <a:buNone/>
            </a:pPr>
            <a:endParaRPr>
              <a:latin typeface="Calibri"/>
              <a:ea typeface="Calibri"/>
              <a:cs typeface="Calibri"/>
              <a:sym typeface="Calibri"/>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 Government changes meant a change (for the better) in how we teach phonics and reading at school   - make sure there is consistency throughout</a:t>
            </a:r>
            <a:endParaRPr/>
          </a:p>
          <a:p>
            <a:pPr marL="0" marR="0" lvl="0" indent="0" algn="l" rtl="0">
              <a:lnSpc>
                <a:spcPct val="100000"/>
              </a:lnSpc>
              <a:spcBef>
                <a:spcPts val="0"/>
              </a:spcBef>
              <a:spcAft>
                <a:spcPts val="0"/>
              </a:spcAft>
              <a:buClr>
                <a:srgbClr val="000000"/>
              </a:buClr>
              <a:buSzPts val="1200"/>
              <a:buFont typeface="Calibri"/>
              <a:buNone/>
            </a:pPr>
            <a:r>
              <a:rPr lang="en-US">
                <a:latin typeface="Calibri"/>
                <a:ea typeface="Calibri"/>
                <a:cs typeface="Calibri"/>
                <a:sym typeface="Calibri"/>
              </a:rPr>
              <a:t>Early reading is the stage where children are learning to become fluent readers through the use of phonics</a:t>
            </a:r>
            <a:endParaRPr/>
          </a:p>
          <a:p>
            <a:pPr marL="0" lvl="0" indent="0" algn="l" rtl="0">
              <a:lnSpc>
                <a:spcPct val="100000"/>
              </a:lnSpc>
              <a:spcBef>
                <a:spcPts val="0"/>
              </a:spcBef>
              <a:spcAft>
                <a:spcPts val="0"/>
              </a:spcAft>
              <a:buSzPts val="1400"/>
              <a:buNone/>
            </a:pPr>
            <a:endParaRPr b="1">
              <a:latin typeface="Calibri"/>
              <a:ea typeface="Calibri"/>
              <a:cs typeface="Calibri"/>
              <a:sym typeface="Calibri"/>
            </a:endParaRPr>
          </a:p>
          <a:p>
            <a:pPr marL="0" lvl="0" indent="0" algn="l" rtl="0">
              <a:lnSpc>
                <a:spcPct val="100000"/>
              </a:lnSpc>
              <a:spcBef>
                <a:spcPts val="0"/>
              </a:spcBef>
              <a:spcAft>
                <a:spcPts val="0"/>
              </a:spcAft>
              <a:buSzPts val="1400"/>
              <a:buNone/>
            </a:pPr>
            <a:r>
              <a:rPr lang="en-US" b="1">
                <a:latin typeface="Calibri"/>
                <a:ea typeface="Calibri"/>
                <a:cs typeface="Calibri"/>
                <a:sym typeface="Calibri"/>
              </a:rPr>
              <a:t>Why Little Wandle?  </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Excellent training for all staff to ensure consistency.</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Every aspect of phonics and reading included in a detailed, thorough and systematic approach.</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Engaging resources without distracting from the learning.</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Comprehensive system for identifying and supporting children requiring extra help </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Useful support for parents.  </a:t>
            </a:r>
            <a:endParaRPr/>
          </a:p>
          <a:p>
            <a:pPr marL="0" lvl="0" indent="0" algn="l" rtl="0">
              <a:lnSpc>
                <a:spcPct val="100000"/>
              </a:lnSpc>
              <a:spcBef>
                <a:spcPts val="0"/>
              </a:spcBef>
              <a:spcAft>
                <a:spcPts val="0"/>
              </a:spcAft>
              <a:buSzPts val="1400"/>
              <a:buNone/>
            </a:pPr>
            <a:r>
              <a:rPr lang="en-US">
                <a:latin typeface="Calibri"/>
                <a:ea typeface="Calibri"/>
                <a:cs typeface="Calibri"/>
                <a:sym typeface="Calibri"/>
              </a:rPr>
              <a:t>High quality linked decodable books </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7" name="Google Shape;97;p7: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3" name="Google Shape;103;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9" name="Google Shape;109;p1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Explain what each word means – use our glossary to help: </a:t>
            </a:r>
            <a:r>
              <a:rPr lang="en-US" u="sng">
                <a:solidFill>
                  <a:schemeClr val="hlink"/>
                </a:solidFill>
                <a:hlinkClick r:id="rId3"/>
              </a:rPr>
              <a:t>https://www.littlewandlelettersandsounds.org.uk/resources/my-letters-and-sounds/getting-started/</a:t>
            </a:r>
            <a:r>
              <a:rPr lang="en-US"/>
              <a:t> </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1" name="Google Shape;121;p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We usually teach four new sounds a week and have a review lesson on a Friday. You will get a list of the sounds that we are learning in their sound books. This will help you with formation and pronunciation.  </a:t>
            </a:r>
            <a:endParaRPr/>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r>
              <a:rPr lang="en-US" i="1"/>
              <a:t>Ditties to help with handwriting. Will begin cursive in Year 1, using same ditties </a:t>
            </a:r>
            <a:endParaRPr/>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r>
              <a:rPr lang="en-US" i="1"/>
              <a:t>Sounds taught in Autumn, Spring and Summer </a:t>
            </a:r>
            <a:endParaRPr i="1"/>
          </a:p>
          <a:p>
            <a:pPr marL="0" lvl="0" indent="0" algn="l" rtl="0">
              <a:lnSpc>
                <a:spcPct val="100000"/>
              </a:lnSpc>
              <a:spcBef>
                <a:spcPts val="0"/>
              </a:spcBef>
              <a:spcAft>
                <a:spcPts val="0"/>
              </a:spcAft>
              <a:buSzPts val="1400"/>
              <a:buNone/>
            </a:pPr>
            <a:endParaRPr i="1"/>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56c4359d1d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8" name="Google Shape;128;g156c4359d1d_0_7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156c4359d1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3" name="Google Shape;133;g156c4359d1d_0_1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156c4359d1d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9" name="Google Shape;139;g156c4359d1d_0_1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56c4359d1d_0_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5" name="Google Shape;145;g156c4359d1d_0_2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0" name="Google Shape;150;p1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Some children learn to blend really quickly, and others take a little longer. If your child is finding it difficult, ask your child’s teacher for ways to help at home – playing blending games at home is so helpful! There are some videos on the parent section of the Little Wandle website but please only use the sounds that have been taught so far. Can buy the word card sets from Amazon or you could make them from card, backs of cereal boxes etc. </a:t>
            </a:r>
            <a:endParaRPr/>
          </a:p>
          <a:p>
            <a:pPr marL="0" lvl="0" indent="0" algn="l" rtl="0">
              <a:lnSpc>
                <a:spcPct val="100000"/>
              </a:lnSpc>
              <a:spcBef>
                <a:spcPts val="0"/>
              </a:spcBef>
              <a:spcAft>
                <a:spcPts val="0"/>
              </a:spcAft>
              <a:buSzPts val="1400"/>
              <a:buNone/>
            </a:pPr>
            <a:br>
              <a:rPr lang="en-US"/>
            </a:br>
            <a:r>
              <a:rPr lang="en-US"/>
              <a:t>Show this video from the website: </a:t>
            </a:r>
            <a:r>
              <a:rPr lang="en-US" u="sng">
                <a:solidFill>
                  <a:schemeClr val="hlink"/>
                </a:solidFill>
                <a:hlinkClick r:id="rId3"/>
              </a:rPr>
              <a:t>https://www.littlewandlelettersandsounds.org.uk/resources/for-parents/</a:t>
            </a:r>
            <a:r>
              <a:rPr lang="en-US"/>
              <a:t> </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6" name="Google Shape;156;p2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It is really important that you pronounce the sounds correctly at home when you are supporting your child. These videos are on the website for you to refer to and if you are unsure, please ask your child’s teacher.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Show the parents where to access the videos on the website and play them! </a:t>
            </a:r>
            <a:br>
              <a:rPr lang="en-US"/>
            </a:br>
            <a:br>
              <a:rPr lang="en-US"/>
            </a:br>
            <a:r>
              <a:rPr lang="en-US"/>
              <a:t>https://www.littlewandlelettersandsounds.org.uk/resources/for-parents/</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5" name="Google Shape;165;p1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We will work our way through the whole Little Wandle Programme until your child can read fluently. The aim is that children leave Year 1 secure in their phonic knowledge and able to read age appropriate texts independently. </a:t>
            </a:r>
            <a:endParaRPr i="1"/>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r>
              <a:rPr lang="en-US" i="1"/>
              <a:t>Current Year 2 children there are lots of new sounds so we will be covering some of them. Even if your child can read fluently this is important to support spelling. </a:t>
            </a:r>
            <a:endParaRPr i="1"/>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156c4359d1d_0_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2" name="Google Shape;172;g156c4359d1d_0_3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156c4359d1d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8" name="Google Shape;178;g156c4359d1d_0_4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https://www.littlewandlelettersandsounds.org.uk/resources/for-parents/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4" name="Google Shape;184;p1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This is an example of what the children learn in Year 1.</a:t>
            </a:r>
            <a:endParaRPr/>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r>
              <a:rPr lang="en-US" i="1"/>
              <a:t>Children learn that there are graphemes that can have different sounds and sounds that can be made with different letters.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Use the backs and fronts of Phase 5 cards to show ‘ea’ and ‘ow’.</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2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1" name="Google Shape;191;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6" name="Google Shape;196;p1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Have a look at this video on the website: </a:t>
            </a:r>
            <a:r>
              <a:rPr lang="en-US" u="sng">
                <a:solidFill>
                  <a:schemeClr val="hlink"/>
                </a:solidFill>
                <a:hlinkClick r:id="rId3"/>
              </a:rPr>
              <a:t>https://www.littlewandlelettersandsounds.org.uk/resources/for-parents/</a:t>
            </a:r>
            <a:r>
              <a:rPr lang="en-US"/>
              <a:t> </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56c4359d1d_0_5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2" name="Google Shape;202;g156c4359d1d_0_5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7" name="Google Shape;207;p1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There are specific resources for the Little Wandle Programme which the children will become very familiar with. Each sound that we teach to begin with has either a mnemonic (like the astronaut that you can see here) or a phrase like boing-boing for ‘oi’. This helps the children recognise and remember the graphemes. Every time we teach a new sound, we also read words during the phonics lesson that contain that new sound so that the children practise what they have learned. We then go on to reading a sentence containing some of those words. We have displays in the classroom and on the tables to support the children throughout the day.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2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 name="Google Shape;220;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5" name="Google Shape;225;p2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 We encourage quiet sounding out, leading onto sounding out in their head.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4" name="Google Shape;234;p2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In Year R and Year 1 we assess your child every six weeks to check progress. Any child who needs extra support has daily keep-up sessions planned for them. In Year 2 and above, children receive rapid catch up sessions.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5" name="Google Shape;245;p2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does not mean the book is too easy.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2" name="Google Shape;252;p24: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8" name="Google Shape;258;p2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Celebrate child’s success at school, make time for reading at home!</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66" name="Google Shape;266;p2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i="1"/>
              <a:t>As well as the ‘learning to read’ book that your child will access via the e library, they will be bringing home a sharing book. </a:t>
            </a:r>
            <a:endParaRPr/>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r>
              <a:rPr lang="en-US" i="1"/>
              <a:t>They will also bring home a book for sharing with you. This book is SO important. This is how we are going to give them the WILL to read. Please read with your child as often as you can – at least once a day if possible.</a:t>
            </a:r>
            <a:endParaRPr/>
          </a:p>
          <a:p>
            <a:pPr marL="0" lvl="0" indent="0" algn="l" rtl="0">
              <a:lnSpc>
                <a:spcPct val="100000"/>
              </a:lnSpc>
              <a:spcBef>
                <a:spcPts val="0"/>
              </a:spcBef>
              <a:spcAft>
                <a:spcPts val="0"/>
              </a:spcAft>
              <a:buSzPts val="1400"/>
              <a:buNone/>
            </a:pPr>
            <a:endParaRPr i="1"/>
          </a:p>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82" name="Google Shape;282;p27: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Please write in reading diaries. Please try to read the most recent as priority. We can see how many times children have been on their e-books and how long they have spent on each book.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0" name="Google Shape;290;p3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303df65a61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7" name="Google Shape;297;g303df65a61b_0_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03df6b0e96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2" name="Google Shape;302;g303df6b0e96_0_29: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3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7" name="Google Shape;307;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2" name="Google Shape;312;p31: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7" name="Google Shape;317;p14: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7: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3" name="Google Shape;323;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9" name="Google Shape;329;p1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7" name="Google Shape;337;p18: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Model the process on a flipchart.</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156c4359d1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4" name="Google Shape;344;g156c4359d1d_0_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156c4359d1d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50" name="Google Shape;350;g156c4359d1d_0_6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Fluency assessment. </a:t>
            </a:r>
            <a:endParaRPr/>
          </a:p>
          <a:p>
            <a:pPr marL="0" lvl="0" indent="0" algn="l" rtl="0">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303df6b0e96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56" name="Google Shape;356;g303df6b0e96_0_24: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Fluency assessment. </a:t>
            </a:r>
            <a:endParaRPr/>
          </a:p>
          <a:p>
            <a:pPr marL="0" lvl="0" indent="0" algn="l" rtl="0">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303df6b0e9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2" name="Google Shape;362;g303df6b0e96_0_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Fluency assessment. </a:t>
            </a:r>
            <a:endParaRPr/>
          </a:p>
          <a:p>
            <a:pPr marL="0" lvl="0" indent="0" algn="l" rtl="0">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03df6b0e96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303df6b0e96_0_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303df6b0e96_0_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303df6b0e96_0_1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03df6b0e96_0_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03df6b0e96_0_1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156c4359d1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3" name="Google Shape;383;g156c4359d1d_1_0: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156c4359d1d_1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8" name="Google Shape;388;g156c4359d1d_1_5: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8"/>
        <p:cNvGrpSpPr/>
        <p:nvPr/>
      </p:nvGrpSpPr>
      <p:grpSpPr>
        <a:xfrm>
          <a:off x="0" y="0"/>
          <a:ext cx="0" cy="0"/>
          <a:chOff x="0" y="0"/>
          <a:chExt cx="0" cy="0"/>
        </a:xfrm>
      </p:grpSpPr>
      <p:sp>
        <p:nvSpPr>
          <p:cNvPr id="9" name="Google Shape;9;p36"/>
          <p:cNvSpPr txBox="1">
            <a:spLocks noGrp="1"/>
          </p:cNvSpPr>
          <p:nvPr>
            <p:ph type="sldNum" idx="12"/>
          </p:nvPr>
        </p:nvSpPr>
        <p:spPr>
          <a:xfrm>
            <a:off x="11088688" y="6403975"/>
            <a:ext cx="265112" cy="268288"/>
          </a:xfrm>
          <a:prstGeom prst="rect">
            <a:avLst/>
          </a:prstGeom>
          <a:noFill/>
          <a:ln>
            <a:noFill/>
          </a:ln>
        </p:spPr>
        <p:txBody>
          <a:bodyPr spcFirstLastPara="1" wrap="square" lIns="45700" tIns="45700" rIns="45700"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2"/>
        <p:cNvGrpSpPr/>
        <p:nvPr/>
      </p:nvGrpSpPr>
      <p:grpSpPr>
        <a:xfrm>
          <a:off x="0" y="0"/>
          <a:ext cx="0" cy="0"/>
          <a:chOff x="0" y="0"/>
          <a:chExt cx="0" cy="0"/>
        </a:xfrm>
      </p:grpSpPr>
      <p:sp>
        <p:nvSpPr>
          <p:cNvPr id="13" name="Google Shape;13;p38"/>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38"/>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5" name="Google Shape;15;p38"/>
          <p:cNvSpPr txBox="1">
            <a:spLocks noGrp="1"/>
          </p:cNvSpPr>
          <p:nvPr>
            <p:ph type="body" idx="2"/>
          </p:nvPr>
        </p:nvSpPr>
        <p:spPr>
          <a:xfrm>
            <a:off x="624001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6"/>
        <p:cNvGrpSpPr/>
        <p:nvPr/>
      </p:nvGrpSpPr>
      <p:grpSpPr>
        <a:xfrm>
          <a:off x="0" y="0"/>
          <a:ext cx="0" cy="0"/>
          <a:chOff x="0" y="0"/>
          <a:chExt cx="0" cy="0"/>
        </a:xfrm>
      </p:grpSpPr>
      <p:sp>
        <p:nvSpPr>
          <p:cNvPr id="17" name="Google Shape;17;p41"/>
          <p:cNvSpPr txBox="1">
            <a:spLocks noGrp="1"/>
          </p:cNvSpPr>
          <p:nvPr>
            <p:ph type="body" idx="1"/>
          </p:nvPr>
        </p:nvSpPr>
        <p:spPr>
          <a:xfrm>
            <a:off x="479376" y="1916832"/>
            <a:ext cx="11161240"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 name="Google Shape;18;p41"/>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19"/>
        <p:cNvGrpSpPr/>
        <p:nvPr/>
      </p:nvGrpSpPr>
      <p:grpSpPr>
        <a:xfrm>
          <a:off x="0" y="0"/>
          <a:ext cx="0" cy="0"/>
          <a:chOff x="0" y="0"/>
          <a:chExt cx="0" cy="0"/>
        </a:xfrm>
      </p:grpSpPr>
      <p:sp>
        <p:nvSpPr>
          <p:cNvPr id="20" name="Google Shape;20;p48"/>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 name="Google Shape;21;p48"/>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22" name="Google Shape;22;p48"/>
          <p:cNvSpPr>
            <a:spLocks noGrp="1"/>
          </p:cNvSpPr>
          <p:nvPr>
            <p:ph type="pic" idx="2"/>
          </p:nvPr>
        </p:nvSpPr>
        <p:spPr>
          <a:xfrm>
            <a:off x="6096000" y="1916113"/>
            <a:ext cx="5473700" cy="4392612"/>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23"/>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4"/>
        <p:cNvGrpSpPr/>
        <p:nvPr/>
      </p:nvGrpSpPr>
      <p:grpSpPr>
        <a:xfrm>
          <a:off x="0" y="0"/>
          <a:ext cx="0" cy="0"/>
          <a:chOff x="0" y="0"/>
          <a:chExt cx="0" cy="0"/>
        </a:xfrm>
      </p:grpSpPr>
      <p:sp>
        <p:nvSpPr>
          <p:cNvPr id="25" name="Google Shape;25;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6"/>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52"/>
          <p:cNvSpPr txBox="1">
            <a:spLocks noGrp="1"/>
          </p:cNvSpPr>
          <p:nvPr>
            <p:ph type="title"/>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29" name="Google Shape;29;p52"/>
          <p:cNvSpPr txBox="1">
            <a:spLocks noGrp="1"/>
          </p:cNvSpPr>
          <p:nvPr>
            <p:ph type="body" idx="1"/>
          </p:nvPr>
        </p:nvSpPr>
        <p:spPr>
          <a:xfrm>
            <a:off x="1257300"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0" name="Google Shape;30;p52"/>
          <p:cNvSpPr txBox="1">
            <a:spLocks noGrp="1"/>
          </p:cNvSpPr>
          <p:nvPr>
            <p:ph type="body" idx="2"/>
          </p:nvPr>
        </p:nvSpPr>
        <p:spPr>
          <a:xfrm>
            <a:off x="6647795"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1" name="Google Shape;31;p52"/>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32" name="Google Shape;32;p52"/>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33" name="Google Shape;33;p52"/>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1pPr>
            <a:lvl2pPr marL="0" marR="0" lvl="1"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2pPr>
            <a:lvl3pPr marL="0" marR="0" lvl="2"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3pPr>
            <a:lvl4pPr marL="0" marR="0" lvl="3"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0" marR="0" lvl="4"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5pPr>
            <a:lvl6pPr marL="0" marR="0" lvl="5"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6pPr>
            <a:lvl7pPr marL="0" marR="0" lvl="6"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7pPr>
            <a:lvl8pPr marL="0" marR="0" lvl="7"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8pPr>
            <a:lvl9pPr marL="0" marR="0" lvl="8" indent="0" algn="l" rtl="0">
              <a:lnSpc>
                <a:spcPct val="100000"/>
              </a:lnSpc>
              <a:spcBef>
                <a:spcPts val="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7"/>
        <p:cNvGrpSpPr/>
        <p:nvPr/>
      </p:nvGrpSpPr>
      <p:grpSpPr>
        <a:xfrm>
          <a:off x="0" y="0"/>
          <a:ext cx="0" cy="0"/>
          <a:chOff x="0" y="0"/>
          <a:chExt cx="0" cy="0"/>
        </a:xfrm>
      </p:grpSpPr>
      <p:sp>
        <p:nvSpPr>
          <p:cNvPr id="38" name="Google Shape;38;p40"/>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39" name="Google Shape;39;p40"/>
          <p:cNvPicPr preferRelativeResize="0"/>
          <p:nvPr/>
        </p:nvPicPr>
        <p:blipFill rotWithShape="1">
          <a:blip r:embed="rId2">
            <a:alphaModFix/>
          </a:blip>
          <a:srcRect/>
          <a:stretch/>
        </p:blipFill>
        <p:spPr>
          <a:xfrm>
            <a:off x="479376" y="1916832"/>
            <a:ext cx="792088" cy="582685"/>
          </a:xfrm>
          <a:prstGeom prst="rect">
            <a:avLst/>
          </a:prstGeom>
          <a:noFill/>
          <a:ln>
            <a:noFill/>
          </a:ln>
        </p:spPr>
      </p:pic>
      <p:pic>
        <p:nvPicPr>
          <p:cNvPr id="40" name="Google Shape;40;p40"/>
          <p:cNvPicPr preferRelativeResize="0"/>
          <p:nvPr/>
        </p:nvPicPr>
        <p:blipFill rotWithShape="1">
          <a:blip r:embed="rId2">
            <a:alphaModFix/>
          </a:blip>
          <a:srcRect/>
          <a:stretch/>
        </p:blipFill>
        <p:spPr>
          <a:xfrm rot="10800000">
            <a:off x="10848528" y="5805264"/>
            <a:ext cx="792088" cy="582685"/>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3"/>
        </a:solidFill>
        <a:effectLst/>
      </p:bgPr>
    </p:bg>
    <p:spTree>
      <p:nvGrpSpPr>
        <p:cNvPr id="1" name="Shape 43"/>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accent2"/>
        </a:solidFill>
        <a:effectLst/>
      </p:bgPr>
    </p:bg>
    <p:spTree>
      <p:nvGrpSpPr>
        <p:cNvPr id="1" name="Shape 4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_Blank">
  <p:cSld name="2_Blank">
    <p:bg>
      <p:bgPr>
        <a:solidFill>
          <a:schemeClr val="accent6"/>
        </a:solidFill>
        <a:effectLst/>
      </p:bgPr>
    </p:bg>
    <p:spTree>
      <p:nvGrpSpPr>
        <p:cNvPr id="1" name="Shape 45"/>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ustom Layout">
  <p:cSld name="Custom Layout">
    <p:bg>
      <p:bgPr>
        <a:solidFill>
          <a:schemeClr val="accent4"/>
        </a:solidFill>
        <a:effectLst/>
      </p:bgPr>
    </p:bg>
    <p:spTree>
      <p:nvGrpSpPr>
        <p:cNvPr id="1" name="Shape 46"/>
        <p:cNvGrpSpPr/>
        <p:nvPr/>
      </p:nvGrpSpPr>
      <p:grpSpPr>
        <a:xfrm>
          <a:off x="0" y="0"/>
          <a:ext cx="0" cy="0"/>
          <a:chOff x="0" y="0"/>
          <a:chExt cx="0" cy="0"/>
        </a:xfrm>
      </p:grpSpPr>
      <p:sp>
        <p:nvSpPr>
          <p:cNvPr id="47" name="Google Shape;47;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51"/>
        <p:cNvGrpSpPr/>
        <p:nvPr/>
      </p:nvGrpSpPr>
      <p:grpSpPr>
        <a:xfrm>
          <a:off x="0" y="0"/>
          <a:ext cx="0" cy="0"/>
          <a:chOff x="0" y="0"/>
          <a:chExt cx="0" cy="0"/>
        </a:xfrm>
      </p:grpSpPr>
      <p:sp>
        <p:nvSpPr>
          <p:cNvPr id="52" name="Google Shape;52;p45"/>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53" name="Google Shape;53;p45"/>
          <p:cNvPicPr preferRelativeResize="0"/>
          <p:nvPr/>
        </p:nvPicPr>
        <p:blipFill rotWithShape="1">
          <a:blip r:embed="rId2">
            <a:alphaModFix/>
          </a:blip>
          <a:srcRect/>
          <a:stretch/>
        </p:blipFill>
        <p:spPr>
          <a:xfrm>
            <a:off x="479376" y="1916832"/>
            <a:ext cx="792088" cy="582685"/>
          </a:xfrm>
          <a:prstGeom prst="rect">
            <a:avLst/>
          </a:prstGeom>
          <a:noFill/>
          <a:ln>
            <a:noFill/>
          </a:ln>
        </p:spPr>
      </p:pic>
      <p:pic>
        <p:nvPicPr>
          <p:cNvPr id="54" name="Google Shape;54;p45"/>
          <p:cNvPicPr preferRelativeResize="0"/>
          <p:nvPr/>
        </p:nvPicPr>
        <p:blipFill rotWithShape="1">
          <a:blip r:embed="rId2">
            <a:alphaModFix/>
          </a:blip>
          <a:srcRect/>
          <a:stretch/>
        </p:blipFill>
        <p:spPr>
          <a:xfrm rot="10800000">
            <a:off x="10848528" y="5805264"/>
            <a:ext cx="792088" cy="58268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4.png"/><Relationship Id="rId5" Type="http://schemas.openxmlformats.org/officeDocument/2006/relationships/theme" Target="../theme/theme4.xml"/><Relationship Id="rId4"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sldNum" idx="12"/>
          </p:nvPr>
        </p:nvSpPr>
        <p:spPr>
          <a:xfrm>
            <a:off x="11088688" y="6403975"/>
            <a:ext cx="265112" cy="268288"/>
          </a:xfrm>
          <a:prstGeom prst="rect">
            <a:avLst/>
          </a:prstGeom>
          <a:noFill/>
          <a:ln>
            <a:noFill/>
          </a:ln>
        </p:spPr>
        <p:txBody>
          <a:bodyPr spcFirstLastPara="1" wrap="square" lIns="45700" tIns="45700" rIns="45700"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7" name="Google Shape;7;p35"/>
          <p:cNvPicPr preferRelativeResize="0"/>
          <p:nvPr/>
        </p:nvPicPr>
        <p:blipFill rotWithShape="1">
          <a:blip r:embed="rId3">
            <a:alphaModFix/>
          </a:blip>
          <a:srcRect/>
          <a:stretch/>
        </p:blipFill>
        <p:spPr>
          <a:xfrm>
            <a:off x="0" y="0"/>
            <a:ext cx="12192000" cy="6858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
        <p:cNvGrpSpPr/>
        <p:nvPr/>
      </p:nvGrpSpPr>
      <p:grpSpPr>
        <a:xfrm>
          <a:off x="0" y="0"/>
          <a:ext cx="0" cy="0"/>
          <a:chOff x="0" y="0"/>
          <a:chExt cx="0" cy="0"/>
        </a:xfrm>
      </p:grpSpPr>
      <p:pic>
        <p:nvPicPr>
          <p:cNvPr id="11" name="Google Shape;11;p37"/>
          <p:cNvPicPr preferRelativeResize="0"/>
          <p:nvPr/>
        </p:nvPicPr>
        <p:blipFill rotWithShape="1">
          <a:blip r:embed="rId9">
            <a:alphaModFix/>
          </a:blip>
          <a:srcRect/>
          <a:stretch/>
        </p:blipFill>
        <p:spPr>
          <a:xfrm>
            <a:off x="10704512" y="260648"/>
            <a:ext cx="1224136" cy="122413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
        <p:cNvGrpSpPr/>
        <p:nvPr/>
      </p:nvGrpSpPr>
      <p:grpSpPr>
        <a:xfrm>
          <a:off x="0" y="0"/>
          <a:ext cx="0" cy="0"/>
          <a:chOff x="0" y="0"/>
          <a:chExt cx="0" cy="0"/>
        </a:xfrm>
      </p:grpSpPr>
      <p:pic>
        <p:nvPicPr>
          <p:cNvPr id="35" name="Google Shape;35;p39"/>
          <p:cNvPicPr preferRelativeResize="0"/>
          <p:nvPr/>
        </p:nvPicPr>
        <p:blipFill rotWithShape="1">
          <a:blip r:embed="rId3">
            <a:alphaModFix/>
          </a:blip>
          <a:srcRect/>
          <a:stretch/>
        </p:blipFill>
        <p:spPr>
          <a:xfrm>
            <a:off x="10704512" y="260648"/>
            <a:ext cx="1224136" cy="1224136"/>
          </a:xfrm>
          <a:prstGeom prst="rect">
            <a:avLst/>
          </a:prstGeom>
          <a:noFill/>
          <a:ln>
            <a:noFill/>
          </a:ln>
        </p:spPr>
      </p:pic>
      <p:sp>
        <p:nvSpPr>
          <p:cNvPr id="36" name="Google Shape;36;p39"/>
          <p:cNvSpPr/>
          <p:nvPr/>
        </p:nvSpPr>
        <p:spPr>
          <a:xfrm>
            <a:off x="227348" y="1628800"/>
            <a:ext cx="11737304" cy="4968552"/>
          </a:xfrm>
          <a:prstGeom prst="roundRect">
            <a:avLst>
              <a:gd name="adj" fmla="val 5021"/>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
        <p:cNvGrpSpPr/>
        <p:nvPr/>
      </p:nvGrpSpPr>
      <p:grpSpPr>
        <a:xfrm>
          <a:off x="0" y="0"/>
          <a:ext cx="0" cy="0"/>
          <a:chOff x="0" y="0"/>
          <a:chExt cx="0" cy="0"/>
        </a:xfrm>
      </p:grpSpPr>
      <p:pic>
        <p:nvPicPr>
          <p:cNvPr id="42" name="Google Shape;42;p42"/>
          <p:cNvPicPr preferRelativeResize="0"/>
          <p:nvPr/>
        </p:nvPicPr>
        <p:blipFill rotWithShape="1">
          <a:blip r:embed="rId6">
            <a:alphaModFix/>
          </a:blip>
          <a:srcRect/>
          <a:stretch/>
        </p:blipFill>
        <p:spPr>
          <a:xfrm>
            <a:off x="10683293" y="260648"/>
            <a:ext cx="1266574" cy="1260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8"/>
        <p:cNvGrpSpPr/>
        <p:nvPr/>
      </p:nvGrpSpPr>
      <p:grpSpPr>
        <a:xfrm>
          <a:off x="0" y="0"/>
          <a:ext cx="0" cy="0"/>
          <a:chOff x="0" y="0"/>
          <a:chExt cx="0" cy="0"/>
        </a:xfrm>
      </p:grpSpPr>
      <p:pic>
        <p:nvPicPr>
          <p:cNvPr id="49" name="Google Shape;49;p44"/>
          <p:cNvPicPr preferRelativeResize="0"/>
          <p:nvPr/>
        </p:nvPicPr>
        <p:blipFill rotWithShape="1">
          <a:blip r:embed="rId3">
            <a:alphaModFix/>
          </a:blip>
          <a:srcRect/>
          <a:stretch/>
        </p:blipFill>
        <p:spPr>
          <a:xfrm>
            <a:off x="10704512" y="260648"/>
            <a:ext cx="1224136" cy="1224136"/>
          </a:xfrm>
          <a:prstGeom prst="rect">
            <a:avLst/>
          </a:prstGeom>
          <a:noFill/>
          <a:ln>
            <a:noFill/>
          </a:ln>
        </p:spPr>
      </p:pic>
      <p:sp>
        <p:nvSpPr>
          <p:cNvPr id="50" name="Google Shape;50;p44"/>
          <p:cNvSpPr/>
          <p:nvPr/>
        </p:nvSpPr>
        <p:spPr>
          <a:xfrm>
            <a:off x="227348" y="1628800"/>
            <a:ext cx="11737304" cy="4968552"/>
          </a:xfrm>
          <a:prstGeom prst="roundRect">
            <a:avLst>
              <a:gd name="adj" fmla="val 5021"/>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66"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8.png"/><Relationship Id="rId7"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5.xml"/><Relationship Id="rId1" Type="http://schemas.openxmlformats.org/officeDocument/2006/relationships/slideLayout" Target="../slideLayouts/slideLayout11.xml"/><Relationship Id="rId4"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
          <p:cNvSpPr txBox="1"/>
          <p:nvPr/>
        </p:nvSpPr>
        <p:spPr>
          <a:xfrm>
            <a:off x="585884" y="4289497"/>
            <a:ext cx="11020200" cy="1976400"/>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Clr>
                <a:srgbClr val="000000"/>
              </a:buClr>
              <a:buSzPts val="3600"/>
              <a:buFont typeface="Arial"/>
              <a:buNone/>
            </a:pPr>
            <a:r>
              <a:rPr lang="en-US" sz="3600" b="1" i="0" u="none" strike="noStrike" cap="none">
                <a:solidFill>
                  <a:schemeClr val="lt1"/>
                </a:solidFill>
                <a:latin typeface="Calibri"/>
                <a:ea typeface="Calibri"/>
                <a:cs typeface="Calibri"/>
                <a:sym typeface="Calibri"/>
              </a:rPr>
              <a:t>Welcome to our Parent/Carers Information Session: </a:t>
            </a:r>
            <a:r>
              <a:rPr lang="en-US" sz="3600" b="0" i="0" u="none" strike="noStrike" cap="none">
                <a:solidFill>
                  <a:schemeClr val="lt1"/>
                </a:solidFill>
                <a:latin typeface="Calibri"/>
                <a:ea typeface="Calibri"/>
                <a:cs typeface="Calibri"/>
                <a:sym typeface="Calibri"/>
              </a:rPr>
              <a:t>Phonics and Early Reading. </a:t>
            </a:r>
            <a:endParaRPr sz="1400" b="0" i="0" u="none" strike="noStrike" cap="none">
              <a:solidFill>
                <a:srgbClr val="000000"/>
              </a:solidFill>
              <a:latin typeface="Arial"/>
              <a:ea typeface="Arial"/>
              <a:cs typeface="Arial"/>
              <a:sym typeface="Arial"/>
            </a:endParaRPr>
          </a:p>
          <a:p>
            <a:pPr marL="0" marR="0" lvl="0" indent="0" algn="ctr" rtl="0">
              <a:lnSpc>
                <a:spcPct val="120000"/>
              </a:lnSpc>
              <a:spcBef>
                <a:spcPts val="0"/>
              </a:spcBef>
              <a:spcAft>
                <a:spcPts val="0"/>
              </a:spcAft>
              <a:buClr>
                <a:srgbClr val="000000"/>
              </a:buClr>
              <a:buSzPts val="3600"/>
              <a:buFont typeface="Arial"/>
              <a:buNone/>
            </a:pPr>
            <a:r>
              <a:rPr lang="en-US" sz="3600">
                <a:solidFill>
                  <a:schemeClr val="lt1"/>
                </a:solidFill>
                <a:latin typeface="Calibri"/>
                <a:ea typeface="Calibri"/>
                <a:cs typeface="Calibri"/>
                <a:sym typeface="Calibri"/>
              </a:rPr>
              <a:t>23rd </a:t>
            </a:r>
            <a:r>
              <a:rPr lang="en-US" sz="3600" b="0" i="0" u="none" strike="noStrike" cap="none">
                <a:solidFill>
                  <a:schemeClr val="lt1"/>
                </a:solidFill>
                <a:latin typeface="Calibri"/>
                <a:ea typeface="Calibri"/>
                <a:cs typeface="Calibri"/>
                <a:sym typeface="Calibri"/>
              </a:rPr>
              <a:t>September 202</a:t>
            </a:r>
            <a:r>
              <a:rPr lang="en-US" sz="3600">
                <a:solidFill>
                  <a:schemeClr val="lt1"/>
                </a:solidFill>
                <a:latin typeface="Calibri"/>
                <a:ea typeface="Calibri"/>
                <a:cs typeface="Calibri"/>
                <a:sym typeface="Calibri"/>
              </a:rPr>
              <a:t>4</a:t>
            </a:r>
            <a:endParaRPr sz="1400" b="0" i="0" u="none" strike="noStrike" cap="none">
              <a:solidFill>
                <a:srgbClr val="000000"/>
              </a:solidFill>
              <a:latin typeface="Arial"/>
              <a:ea typeface="Arial"/>
              <a:cs typeface="Arial"/>
              <a:sym typeface="Arial"/>
            </a:endParaRPr>
          </a:p>
        </p:txBody>
      </p:sp>
      <p:sp>
        <p:nvSpPr>
          <p:cNvPr id="60" name="Google Shape;60;p1"/>
          <p:cNvSpPr txBox="1"/>
          <p:nvPr/>
        </p:nvSpPr>
        <p:spPr>
          <a:xfrm>
            <a:off x="7871520" y="1279561"/>
            <a:ext cx="4320480" cy="1288943"/>
          </a:xfrm>
          <a:prstGeom prst="rect">
            <a:avLst/>
          </a:prstGeom>
          <a:noFill/>
          <a:ln>
            <a:noFill/>
          </a:ln>
        </p:spPr>
        <p:txBody>
          <a:bodyPr spcFirstLastPara="1" wrap="square" lIns="91425" tIns="45700" rIns="91425" bIns="45700" anchor="t" anchorCtr="0">
            <a:spAutoFit/>
          </a:bodyPr>
          <a:lstStyle/>
          <a:p>
            <a:pPr marL="0" marR="0" lvl="0" indent="0" algn="l" rtl="0">
              <a:lnSpc>
                <a:spcPct val="80000"/>
              </a:lnSpc>
              <a:spcBef>
                <a:spcPts val="0"/>
              </a:spcBef>
              <a:spcAft>
                <a:spcPts val="0"/>
              </a:spcAft>
              <a:buClr>
                <a:srgbClr val="000000"/>
              </a:buClr>
              <a:buSzPts val="4800"/>
              <a:buFont typeface="Arial"/>
              <a:buNone/>
            </a:pPr>
            <a:r>
              <a:rPr lang="en-US" sz="4800" b="1" i="0" u="none" strike="noStrike" cap="none">
                <a:solidFill>
                  <a:schemeClr val="lt1"/>
                </a:solidFill>
                <a:latin typeface="Calibri"/>
                <a:ea typeface="Calibri"/>
                <a:cs typeface="Calibri"/>
                <a:sym typeface="Calibri"/>
              </a:rPr>
              <a:t>Teach reading: change lives</a:t>
            </a:r>
            <a:endParaRPr sz="1400" b="0" i="0" u="none" strike="noStrike" cap="none">
              <a:solidFill>
                <a:srgbClr val="000000"/>
              </a:solidFill>
              <a:latin typeface="Arial"/>
              <a:ea typeface="Arial"/>
              <a:cs typeface="Arial"/>
              <a:sym typeface="Arial"/>
            </a:endParaRPr>
          </a:p>
        </p:txBody>
      </p:sp>
      <p:pic>
        <p:nvPicPr>
          <p:cNvPr id="61" name="Google Shape;61;p1"/>
          <p:cNvPicPr preferRelativeResize="0"/>
          <p:nvPr/>
        </p:nvPicPr>
        <p:blipFill rotWithShape="1">
          <a:blip r:embed="rId3">
            <a:alphaModFix/>
          </a:blip>
          <a:srcRect r="82698" b="12400"/>
          <a:stretch/>
        </p:blipFill>
        <p:spPr>
          <a:xfrm>
            <a:off x="3655695" y="991553"/>
            <a:ext cx="1790065" cy="173132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9CEB1"/>
        </a:solidFill>
        <a:effectLst/>
      </p:bgPr>
    </p:bg>
    <p:spTree>
      <p:nvGrpSpPr>
        <p:cNvPr id="1" name="Shape 65"/>
        <p:cNvGrpSpPr/>
        <p:nvPr/>
      </p:nvGrpSpPr>
      <p:grpSpPr>
        <a:xfrm>
          <a:off x="0" y="0"/>
          <a:ext cx="0" cy="0"/>
          <a:chOff x="0" y="0"/>
          <a:chExt cx="0" cy="0"/>
        </a:xfrm>
      </p:grpSpPr>
      <p:sp>
        <p:nvSpPr>
          <p:cNvPr id="66" name="Google Shape;66;p2"/>
          <p:cNvSpPr txBox="1">
            <a:spLocks noGrp="1"/>
          </p:cNvSpPr>
          <p:nvPr>
            <p:ph type="title"/>
          </p:nvPr>
        </p:nvSpPr>
        <p:spPr>
          <a:xfrm>
            <a:off x="1487488" y="548680"/>
            <a:ext cx="8229600" cy="11430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400"/>
              <a:buNone/>
            </a:pPr>
            <a:r>
              <a:rPr lang="en-US" sz="5400">
                <a:solidFill>
                  <a:srgbClr val="3366FF"/>
                </a:solidFill>
              </a:rPr>
              <a:t> </a:t>
            </a:r>
            <a:r>
              <a:rPr lang="en-US" b="1">
                <a:solidFill>
                  <a:schemeClr val="dk1"/>
                </a:solidFill>
                <a:latin typeface="Calibri"/>
                <a:ea typeface="Calibri"/>
                <a:cs typeface="Calibri"/>
                <a:sym typeface="Calibri"/>
              </a:rPr>
              <a:t>Phonics and Early Reading</a:t>
            </a:r>
            <a:endParaRPr/>
          </a:p>
        </p:txBody>
      </p:sp>
      <p:sp>
        <p:nvSpPr>
          <p:cNvPr id="67" name="Google Shape;67;p2"/>
          <p:cNvSpPr txBox="1"/>
          <p:nvPr/>
        </p:nvSpPr>
        <p:spPr>
          <a:xfrm>
            <a:off x="1631504" y="1783357"/>
            <a:ext cx="10297144" cy="4525963"/>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800"/>
              <a:buFont typeface="Arial"/>
              <a:buNone/>
            </a:pPr>
            <a:endParaRPr sz="2800" b="0" i="0" u="none" strike="noStrike" cap="none">
              <a:solidFill>
                <a:schemeClr val="lt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r>
              <a:rPr lang="en-US" sz="2800" b="0" i="0" u="none" strike="noStrike" cap="none">
                <a:solidFill>
                  <a:schemeClr val="dk1"/>
                </a:solidFill>
                <a:latin typeface="Calibri"/>
                <a:ea typeface="Calibri"/>
                <a:cs typeface="Calibri"/>
                <a:sym typeface="Calibri"/>
              </a:rPr>
              <a:t>Part 1 – Information about how we teach phonics</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r>
              <a:rPr lang="en-US" sz="2800" b="0" i="0" u="none" strike="noStrike" cap="none">
                <a:solidFill>
                  <a:schemeClr val="dk1"/>
                </a:solidFill>
                <a:latin typeface="Calibri"/>
                <a:ea typeface="Calibri"/>
                <a:cs typeface="Calibri"/>
                <a:sym typeface="Calibri"/>
              </a:rPr>
              <a:t>Part 2 – Information about how we teach reading</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r>
              <a:rPr lang="en-US" sz="2800" b="0" i="0" u="none" strike="noStrike" cap="none">
                <a:solidFill>
                  <a:schemeClr val="dk1"/>
                </a:solidFill>
                <a:latin typeface="Calibri"/>
                <a:ea typeface="Calibri"/>
                <a:cs typeface="Calibri"/>
                <a:sym typeface="Calibri"/>
              </a:rPr>
              <a:t>Part 3 – Supporting at home</a:t>
            </a:r>
            <a:endParaRPr sz="2800" b="0" i="0" u="none" strike="noStrike" cap="none">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r>
              <a:rPr lang="en-US" sz="2800" b="0" i="0" u="none" strike="noStrike" cap="none">
                <a:solidFill>
                  <a:schemeClr val="dk1"/>
                </a:solidFill>
                <a:latin typeface="Calibri"/>
                <a:ea typeface="Calibri"/>
                <a:cs typeface="Calibri"/>
                <a:sym typeface="Calibri"/>
              </a:rPr>
              <a:t>Part 4 – The link with spelling</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800"/>
              <a:buFont typeface="Arial"/>
              <a:buNone/>
            </a:pPr>
            <a:endParaRPr sz="2800" b="0" i="0" u="none" strike="noStrike" cap="non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1"/>
        <p:cNvGrpSpPr/>
        <p:nvPr/>
      </p:nvGrpSpPr>
      <p:grpSpPr>
        <a:xfrm>
          <a:off x="0" y="0"/>
          <a:ext cx="0" cy="0"/>
          <a:chOff x="0" y="0"/>
          <a:chExt cx="0" cy="0"/>
        </a:xfrm>
      </p:grpSpPr>
      <p:sp>
        <p:nvSpPr>
          <p:cNvPr id="72" name="Google Shape;72;p3"/>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rmAutofit/>
          </a:bodyPr>
          <a:lstStyle/>
          <a:p>
            <a:pPr marL="0" lvl="0" indent="0" algn="ctr" rtl="0">
              <a:lnSpc>
                <a:spcPct val="120000"/>
              </a:lnSpc>
              <a:spcBef>
                <a:spcPts val="0"/>
              </a:spcBef>
              <a:spcAft>
                <a:spcPts val="0"/>
              </a:spcAft>
              <a:buClr>
                <a:schemeClr val="lt1"/>
              </a:buClr>
              <a:buSzPts val="4200"/>
              <a:buNone/>
            </a:pPr>
            <a:r>
              <a:rPr lang="en-US" sz="4200"/>
              <a:t>A love of reading is the biggest indicator of future academic success.</a:t>
            </a:r>
            <a:endParaRPr/>
          </a:p>
          <a:p>
            <a:pPr marL="0" lvl="0" indent="0" algn="ctr" rtl="0">
              <a:lnSpc>
                <a:spcPct val="120000"/>
              </a:lnSpc>
              <a:spcBef>
                <a:spcPts val="1000"/>
              </a:spcBef>
              <a:spcAft>
                <a:spcPts val="0"/>
              </a:spcAft>
              <a:buClr>
                <a:schemeClr val="lt1"/>
              </a:buClr>
              <a:buSzPts val="1600"/>
              <a:buNone/>
            </a:pPr>
            <a:r>
              <a:rPr lang="en-US" sz="1600"/>
              <a:t>OECD (</a:t>
            </a:r>
            <a:r>
              <a:rPr lang="en-US" sz="1600" b="0"/>
              <a:t>The Organisation for Economic Co-operation and Development)</a:t>
            </a:r>
            <a:endParaRPr sz="16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6"/>
        <p:cNvGrpSpPr/>
        <p:nvPr/>
      </p:nvGrpSpPr>
      <p:grpSpPr>
        <a:xfrm>
          <a:off x="0" y="0"/>
          <a:ext cx="0" cy="0"/>
          <a:chOff x="0" y="0"/>
          <a:chExt cx="0" cy="0"/>
        </a:xfrm>
      </p:grpSpPr>
      <p:pic>
        <p:nvPicPr>
          <p:cNvPr id="77" name="Google Shape;77;p4"/>
          <p:cNvPicPr preferRelativeResize="0"/>
          <p:nvPr/>
        </p:nvPicPr>
        <p:blipFill rotWithShape="1">
          <a:blip r:embed="rId3">
            <a:alphaModFix/>
          </a:blip>
          <a:srcRect/>
          <a:stretch/>
        </p:blipFill>
        <p:spPr>
          <a:xfrm>
            <a:off x="623392" y="1916832"/>
            <a:ext cx="3600400" cy="4398659"/>
          </a:xfrm>
          <a:prstGeom prst="roundRect">
            <a:avLst>
              <a:gd name="adj" fmla="val 3335"/>
            </a:avLst>
          </a:prstGeom>
          <a:noFill/>
          <a:ln>
            <a:noFill/>
          </a:ln>
        </p:spPr>
      </p:pic>
      <p:pic>
        <p:nvPicPr>
          <p:cNvPr id="78" name="Google Shape;78;p4"/>
          <p:cNvPicPr preferRelativeResize="0"/>
          <p:nvPr/>
        </p:nvPicPr>
        <p:blipFill rotWithShape="1">
          <a:blip r:embed="rId4">
            <a:alphaModFix/>
          </a:blip>
          <a:srcRect/>
          <a:stretch/>
        </p:blipFill>
        <p:spPr>
          <a:xfrm>
            <a:off x="4367808" y="1916832"/>
            <a:ext cx="3600400" cy="4392488"/>
          </a:xfrm>
          <a:prstGeom prst="roundRect">
            <a:avLst>
              <a:gd name="adj" fmla="val 3996"/>
            </a:avLst>
          </a:prstGeom>
          <a:noFill/>
          <a:ln>
            <a:noFill/>
          </a:ln>
        </p:spPr>
      </p:pic>
      <p:pic>
        <p:nvPicPr>
          <p:cNvPr id="79" name="Google Shape;79;p4"/>
          <p:cNvPicPr preferRelativeResize="0"/>
          <p:nvPr/>
        </p:nvPicPr>
        <p:blipFill rotWithShape="1">
          <a:blip r:embed="rId5">
            <a:alphaModFix/>
          </a:blip>
          <a:srcRect l="-100" r="-100"/>
          <a:stretch/>
        </p:blipFill>
        <p:spPr>
          <a:xfrm>
            <a:off x="8112224" y="1916832"/>
            <a:ext cx="3607200" cy="2088000"/>
          </a:xfrm>
          <a:prstGeom prst="roundRect">
            <a:avLst>
              <a:gd name="adj" fmla="val 4292"/>
            </a:avLst>
          </a:prstGeom>
          <a:noFill/>
          <a:ln>
            <a:noFill/>
          </a:ln>
        </p:spPr>
      </p:pic>
      <p:pic>
        <p:nvPicPr>
          <p:cNvPr id="80" name="Google Shape;80;p4"/>
          <p:cNvPicPr preferRelativeResize="0"/>
          <p:nvPr/>
        </p:nvPicPr>
        <p:blipFill rotWithShape="1">
          <a:blip r:embed="rId6">
            <a:alphaModFix/>
          </a:blip>
          <a:srcRect/>
          <a:stretch/>
        </p:blipFill>
        <p:spPr>
          <a:xfrm>
            <a:off x="8112224" y="4204795"/>
            <a:ext cx="3618402" cy="2088465"/>
          </a:xfrm>
          <a:prstGeom prst="roundRect">
            <a:avLst>
              <a:gd name="adj" fmla="val 4293"/>
            </a:avLst>
          </a:prstGeom>
          <a:noFill/>
          <a:ln>
            <a:noFill/>
          </a:ln>
        </p:spPr>
      </p:pic>
      <p:sp>
        <p:nvSpPr>
          <p:cNvPr id="81" name="Google Shape;81;p4"/>
          <p:cNvSpPr txBox="1">
            <a:spLocks noGrp="1"/>
          </p:cNvSpPr>
          <p:nvPr>
            <p:ph type="title"/>
          </p:nvPr>
        </p:nvSpPr>
        <p:spPr>
          <a:xfrm>
            <a:off x="479376" y="332656"/>
            <a:ext cx="7003074"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How many times have you already read today?</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85"/>
        <p:cNvGrpSpPr/>
        <p:nvPr/>
      </p:nvGrpSpPr>
      <p:grpSpPr>
        <a:xfrm>
          <a:off x="0" y="0"/>
          <a:ext cx="0" cy="0"/>
          <a:chOff x="0" y="0"/>
          <a:chExt cx="0" cy="0"/>
        </a:xfrm>
      </p:grpSpPr>
      <p:pic>
        <p:nvPicPr>
          <p:cNvPr id="86" name="Google Shape;86;p5"/>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87" name="Google Shape;87;p5"/>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Phonics</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6"/>
          <p:cNvSpPr txBox="1">
            <a:spLocks noGrp="1"/>
          </p:cNvSpPr>
          <p:nvPr>
            <p:ph type="body" idx="1"/>
          </p:nvPr>
        </p:nvSpPr>
        <p:spPr>
          <a:xfrm>
            <a:off x="479376" y="1916832"/>
            <a:ext cx="4392488" cy="439248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rgbClr val="595959"/>
              </a:buClr>
              <a:buSzPts val="2800"/>
              <a:buNone/>
            </a:pPr>
            <a:r>
              <a:rPr lang="en-US" sz="2400"/>
              <a:t>Two years ago our school began the journey of using </a:t>
            </a:r>
            <a:r>
              <a:rPr lang="en-US" sz="2400" i="1"/>
              <a:t>Little Wandle Letters and Sounds Revised</a:t>
            </a:r>
            <a:r>
              <a:rPr lang="en-US" sz="2400"/>
              <a:t> as our systematic, synthetic phonics (SSP) programme to teach early reading and spelling. This begins in Reception and carries on year 1. It is also used throughout the school. </a:t>
            </a:r>
            <a:endParaRPr sz="2400"/>
          </a:p>
        </p:txBody>
      </p:sp>
      <p:sp>
        <p:nvSpPr>
          <p:cNvPr id="93" name="Google Shape;93;p6"/>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Little Wandle Letters and Sounds Revised</a:t>
            </a:r>
            <a:endParaRPr/>
          </a:p>
        </p:txBody>
      </p:sp>
      <p:pic>
        <p:nvPicPr>
          <p:cNvPr id="94" name="Google Shape;94;p6"/>
          <p:cNvPicPr preferRelativeResize="0"/>
          <p:nvPr/>
        </p:nvPicPr>
        <p:blipFill rotWithShape="1">
          <a:blip r:embed="rId3">
            <a:alphaModFix/>
          </a:blip>
          <a:srcRect/>
          <a:stretch/>
        </p:blipFill>
        <p:spPr>
          <a:xfrm>
            <a:off x="5111603" y="1916832"/>
            <a:ext cx="6770092" cy="4248472"/>
          </a:xfrm>
          <a:prstGeom prst="roundRect">
            <a:avLst>
              <a:gd name="adj" fmla="val 263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7"/>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000"/>
              <a:buNone/>
            </a:pPr>
            <a:r>
              <a:rPr lang="en-US" sz="4000"/>
              <a:t>making connections between the sounds of our spoken words and the letters that are used to write them down.</a:t>
            </a:r>
            <a:endParaRPr sz="4000"/>
          </a:p>
        </p:txBody>
      </p:sp>
      <p:sp>
        <p:nvSpPr>
          <p:cNvPr id="100" name="Google Shape;100;p7"/>
          <p:cNvSpPr txBox="1">
            <a:spLocks noGrp="1"/>
          </p:cNvSpPr>
          <p:nvPr>
            <p:ph type="title"/>
          </p:nvPr>
        </p:nvSpPr>
        <p:spPr>
          <a:xfrm>
            <a:off x="263352" y="2348880"/>
            <a:ext cx="11665296" cy="864096"/>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0000"/>
              </a:buClr>
              <a:buSzPts val="4000"/>
              <a:buFont typeface="Arial"/>
              <a:buNone/>
            </a:pPr>
            <a:r>
              <a:rPr lang="en-US" sz="4000" b="1" i="0" u="none" strike="noStrike" cap="none">
                <a:solidFill>
                  <a:schemeClr val="accent1"/>
                </a:solidFill>
                <a:latin typeface="Calibri"/>
                <a:ea typeface="Calibri"/>
                <a:cs typeface="Calibri"/>
                <a:sym typeface="Calibri"/>
              </a:rPr>
              <a:t>Phonics is:</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8"/>
          <p:cNvSpPr txBox="1"/>
          <p:nvPr/>
        </p:nvSpPr>
        <p:spPr>
          <a:xfrm>
            <a:off x="1127448" y="1166018"/>
            <a:ext cx="8589640" cy="4525963"/>
          </a:xfrm>
          <a:prstGeom prst="rect">
            <a:avLst/>
          </a:prstGeom>
          <a:noFill/>
          <a:ln>
            <a:noFill/>
          </a:ln>
        </p:spPr>
        <p:txBody>
          <a:bodyPr spcFirstLastPara="1" wrap="square" lIns="91425" tIns="45700" rIns="91425" bIns="45700" anchor="t" anchorCtr="0">
            <a:normAutofit fontScale="92500" lnSpcReduction="20000"/>
          </a:bodyPr>
          <a:lstStyle/>
          <a:p>
            <a:pPr marL="0" marR="0" lvl="0" indent="0" algn="ctr" rtl="0">
              <a:lnSpc>
                <a:spcPct val="90000"/>
              </a:lnSpc>
              <a:spcBef>
                <a:spcPts val="0"/>
              </a:spcBef>
              <a:spcAft>
                <a:spcPts val="0"/>
              </a:spcAft>
              <a:buClr>
                <a:schemeClr val="dk1"/>
              </a:buClr>
              <a:buSzPct val="100000"/>
              <a:buFont typeface="Arial"/>
              <a:buNone/>
            </a:pPr>
            <a:r>
              <a:rPr lang="en-US" sz="4800" b="1" i="0" u="none" strike="noStrike" cap="none">
                <a:solidFill>
                  <a:schemeClr val="dk1"/>
                </a:solidFill>
                <a:latin typeface="Calibri"/>
                <a:ea typeface="Calibri"/>
                <a:cs typeface="Calibri"/>
                <a:sym typeface="Calibri"/>
              </a:rPr>
              <a:t>Did you Know? </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ct val="100000"/>
              <a:buFont typeface="Arial"/>
              <a:buNone/>
            </a:pPr>
            <a:endParaRPr sz="2800" b="1" i="0" u="none" strike="noStrike" cap="none">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r>
              <a:rPr lang="en-US" sz="2800" b="1" i="0" u="none" strike="noStrike" cap="none">
                <a:solidFill>
                  <a:schemeClr val="dk1"/>
                </a:solidFill>
                <a:latin typeface="Calibri"/>
                <a:ea typeface="Calibri"/>
                <a:cs typeface="Calibri"/>
                <a:sym typeface="Calibri"/>
              </a:rPr>
              <a:t>The English language has:-</a:t>
            </a:r>
            <a:endParaRPr sz="1400" b="0" i="0" u="none" strike="noStrike" cap="none">
              <a:solidFill>
                <a:srgbClr val="000000"/>
              </a:solidFill>
              <a:latin typeface="Arial"/>
              <a:ea typeface="Arial"/>
              <a:cs typeface="Arial"/>
              <a:sym typeface="Arial"/>
            </a:endParaRPr>
          </a:p>
          <a:p>
            <a:pPr marL="228600" marR="0" lvl="0" indent="-64135" algn="l" rtl="0">
              <a:lnSpc>
                <a:spcPct val="90000"/>
              </a:lnSpc>
              <a:spcBef>
                <a:spcPts val="1000"/>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26 letters</a:t>
            </a:r>
            <a:endParaRPr sz="1400" b="0" i="0" u="none" strike="noStrike" cap="none">
              <a:solidFill>
                <a:srgbClr val="000000"/>
              </a:solidFill>
              <a:latin typeface="Arial"/>
              <a:ea typeface="Arial"/>
              <a:cs typeface="Arial"/>
              <a:sym typeface="Arial"/>
            </a:endParaRPr>
          </a:p>
          <a:p>
            <a:pPr marL="228600" marR="0" lvl="0" indent="-64135" algn="l" rtl="0">
              <a:lnSpc>
                <a:spcPct val="90000"/>
              </a:lnSpc>
              <a:spcBef>
                <a:spcPts val="1000"/>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44 sounds</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Over 100 different ways to spell</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ct val="100000"/>
              <a:buFont typeface="Arial"/>
              <a:buNone/>
            </a:pPr>
            <a:r>
              <a:rPr lang="en-US" sz="2800" b="0" i="0" u="none" strike="noStrike" cap="none">
                <a:solidFill>
                  <a:schemeClr val="dk1"/>
                </a:solidFill>
                <a:latin typeface="Calibri"/>
                <a:ea typeface="Calibri"/>
                <a:cs typeface="Calibri"/>
                <a:sym typeface="Calibri"/>
              </a:rPr>
              <a:t>    those sounds!</a:t>
            </a:r>
            <a:endParaRPr sz="1400" b="0" i="0" u="none" strike="noStrike" cap="none">
              <a:solidFill>
                <a:srgbClr val="000000"/>
              </a:solidFill>
              <a:latin typeface="Arial"/>
              <a:ea typeface="Arial"/>
              <a:cs typeface="Arial"/>
              <a:sym typeface="Arial"/>
            </a:endParaRPr>
          </a:p>
        </p:txBody>
      </p:sp>
      <p:pic>
        <p:nvPicPr>
          <p:cNvPr id="106" name="Google Shape;106;p8"/>
          <p:cNvPicPr preferRelativeResize="0"/>
          <p:nvPr/>
        </p:nvPicPr>
        <p:blipFill rotWithShape="1">
          <a:blip r:embed="rId3">
            <a:alphaModFix/>
          </a:blip>
          <a:srcRect/>
          <a:stretch/>
        </p:blipFill>
        <p:spPr>
          <a:xfrm>
            <a:off x="6964586" y="2780928"/>
            <a:ext cx="4128276" cy="312322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1"/>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Terminology </a:t>
            </a:r>
            <a:endParaRPr/>
          </a:p>
        </p:txBody>
      </p:sp>
      <p:sp>
        <p:nvSpPr>
          <p:cNvPr id="112" name="Google Shape;112;p11"/>
          <p:cNvSpPr/>
          <p:nvPr/>
        </p:nvSpPr>
        <p:spPr>
          <a:xfrm>
            <a:off x="623392" y="2132856"/>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Phoneme</a:t>
            </a:r>
            <a:endParaRPr sz="1400" b="0" i="0" u="none" strike="noStrike" cap="none">
              <a:solidFill>
                <a:srgbClr val="000000"/>
              </a:solidFill>
              <a:latin typeface="Arial"/>
              <a:ea typeface="Arial"/>
              <a:cs typeface="Arial"/>
              <a:sym typeface="Arial"/>
            </a:endParaRPr>
          </a:p>
        </p:txBody>
      </p:sp>
      <p:sp>
        <p:nvSpPr>
          <p:cNvPr id="113" name="Google Shape;113;p11"/>
          <p:cNvSpPr/>
          <p:nvPr/>
        </p:nvSpPr>
        <p:spPr>
          <a:xfrm>
            <a:off x="6888088" y="2103647"/>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Split vowel digraph </a:t>
            </a:r>
            <a:endParaRPr sz="1400" b="0" i="0" u="none" strike="noStrike" cap="none">
              <a:solidFill>
                <a:srgbClr val="000000"/>
              </a:solidFill>
              <a:latin typeface="Arial"/>
              <a:ea typeface="Arial"/>
              <a:cs typeface="Arial"/>
              <a:sym typeface="Arial"/>
            </a:endParaRPr>
          </a:p>
        </p:txBody>
      </p:sp>
      <p:sp>
        <p:nvSpPr>
          <p:cNvPr id="114" name="Google Shape;114;p11"/>
          <p:cNvSpPr/>
          <p:nvPr/>
        </p:nvSpPr>
        <p:spPr>
          <a:xfrm>
            <a:off x="623392" y="3111759"/>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Grapheme</a:t>
            </a:r>
            <a:endParaRPr sz="1400" b="0" i="0" u="none" strike="noStrike" cap="none">
              <a:solidFill>
                <a:srgbClr val="000000"/>
              </a:solidFill>
              <a:latin typeface="Arial"/>
              <a:ea typeface="Arial"/>
              <a:cs typeface="Arial"/>
              <a:sym typeface="Arial"/>
            </a:endParaRPr>
          </a:p>
        </p:txBody>
      </p:sp>
      <p:sp>
        <p:nvSpPr>
          <p:cNvPr id="115" name="Google Shape;115;p11"/>
          <p:cNvSpPr/>
          <p:nvPr/>
        </p:nvSpPr>
        <p:spPr>
          <a:xfrm>
            <a:off x="6888088" y="3082550"/>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Blend </a:t>
            </a:r>
            <a:endParaRPr sz="1400" b="0" i="0" u="none" strike="noStrike" cap="none">
              <a:solidFill>
                <a:srgbClr val="000000"/>
              </a:solidFill>
              <a:latin typeface="Arial"/>
              <a:ea typeface="Arial"/>
              <a:cs typeface="Arial"/>
              <a:sym typeface="Arial"/>
            </a:endParaRPr>
          </a:p>
        </p:txBody>
      </p:sp>
      <p:sp>
        <p:nvSpPr>
          <p:cNvPr id="116" name="Google Shape;116;p11"/>
          <p:cNvSpPr/>
          <p:nvPr/>
        </p:nvSpPr>
        <p:spPr>
          <a:xfrm>
            <a:off x="625082" y="4119871"/>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Digraph</a:t>
            </a:r>
            <a:endParaRPr sz="1400" b="0" i="0" u="none" strike="noStrike" cap="none">
              <a:solidFill>
                <a:srgbClr val="000000"/>
              </a:solidFill>
              <a:latin typeface="Arial"/>
              <a:ea typeface="Arial"/>
              <a:cs typeface="Arial"/>
              <a:sym typeface="Arial"/>
            </a:endParaRPr>
          </a:p>
        </p:txBody>
      </p:sp>
      <p:sp>
        <p:nvSpPr>
          <p:cNvPr id="117" name="Google Shape;117;p11"/>
          <p:cNvSpPr/>
          <p:nvPr/>
        </p:nvSpPr>
        <p:spPr>
          <a:xfrm>
            <a:off x="6889778" y="4090662"/>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Segment</a:t>
            </a:r>
            <a:endParaRPr sz="1400" b="0" i="0" u="none" strike="noStrike" cap="none">
              <a:solidFill>
                <a:srgbClr val="000000"/>
              </a:solidFill>
              <a:latin typeface="Arial"/>
              <a:ea typeface="Arial"/>
              <a:cs typeface="Arial"/>
              <a:sym typeface="Arial"/>
            </a:endParaRPr>
          </a:p>
        </p:txBody>
      </p:sp>
      <p:sp>
        <p:nvSpPr>
          <p:cNvPr id="118" name="Google Shape;118;p11"/>
          <p:cNvSpPr/>
          <p:nvPr/>
        </p:nvSpPr>
        <p:spPr>
          <a:xfrm>
            <a:off x="623392" y="5127171"/>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Trigraph</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9"/>
          <p:cNvSpPr txBox="1">
            <a:spLocks noGrp="1"/>
          </p:cNvSpPr>
          <p:nvPr>
            <p:ph type="title"/>
          </p:nvPr>
        </p:nvSpPr>
        <p:spPr>
          <a:xfrm>
            <a:off x="551384" y="278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Teaching order – Year R  </a:t>
            </a:r>
            <a:endParaRPr/>
          </a:p>
        </p:txBody>
      </p:sp>
      <p:pic>
        <p:nvPicPr>
          <p:cNvPr id="124" name="Google Shape;124;p9"/>
          <p:cNvPicPr preferRelativeResize="0"/>
          <p:nvPr/>
        </p:nvPicPr>
        <p:blipFill rotWithShape="1">
          <a:blip r:embed="rId3">
            <a:alphaModFix/>
          </a:blip>
          <a:srcRect/>
          <a:stretch/>
        </p:blipFill>
        <p:spPr>
          <a:xfrm>
            <a:off x="855135" y="1179984"/>
            <a:ext cx="3888544" cy="5452325"/>
          </a:xfrm>
          <a:prstGeom prst="rect">
            <a:avLst/>
          </a:prstGeom>
          <a:noFill/>
          <a:ln>
            <a:noFill/>
          </a:ln>
        </p:spPr>
      </p:pic>
      <p:pic>
        <p:nvPicPr>
          <p:cNvPr id="125" name="Google Shape;125;p9"/>
          <p:cNvPicPr preferRelativeResize="0"/>
          <p:nvPr/>
        </p:nvPicPr>
        <p:blipFill rotWithShape="1">
          <a:blip r:embed="rId4">
            <a:alphaModFix/>
          </a:blip>
          <a:srcRect/>
          <a:stretch/>
        </p:blipFill>
        <p:spPr>
          <a:xfrm>
            <a:off x="5883111" y="1275513"/>
            <a:ext cx="3888544" cy="538938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g156c4359d1d_0_71"/>
          <p:cNvPicPr preferRelativeResize="0"/>
          <p:nvPr/>
        </p:nvPicPr>
        <p:blipFill rotWithShape="1">
          <a:blip r:embed="rId3">
            <a:alphaModFix/>
          </a:blip>
          <a:srcRect t="5751" b="79715"/>
          <a:stretch/>
        </p:blipFill>
        <p:spPr>
          <a:xfrm>
            <a:off x="712895" y="2245359"/>
            <a:ext cx="10519002" cy="214376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g156c4359d1d_0_12"/>
          <p:cNvPicPr preferRelativeResize="0"/>
          <p:nvPr/>
        </p:nvPicPr>
        <p:blipFill rotWithShape="1">
          <a:blip r:embed="rId3">
            <a:alphaModFix/>
          </a:blip>
          <a:srcRect/>
          <a:stretch/>
        </p:blipFill>
        <p:spPr>
          <a:xfrm>
            <a:off x="437997" y="628566"/>
            <a:ext cx="4435717" cy="5359425"/>
          </a:xfrm>
          <a:prstGeom prst="rect">
            <a:avLst/>
          </a:prstGeom>
          <a:noFill/>
          <a:ln>
            <a:noFill/>
          </a:ln>
        </p:spPr>
      </p:pic>
      <p:pic>
        <p:nvPicPr>
          <p:cNvPr id="136" name="Google Shape;136;g156c4359d1d_0_12"/>
          <p:cNvPicPr preferRelativeResize="0"/>
          <p:nvPr/>
        </p:nvPicPr>
        <p:blipFill rotWithShape="1">
          <a:blip r:embed="rId4">
            <a:alphaModFix/>
          </a:blip>
          <a:srcRect/>
          <a:stretch/>
        </p:blipFill>
        <p:spPr>
          <a:xfrm>
            <a:off x="5421478" y="549296"/>
            <a:ext cx="4170275" cy="543869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g156c4359d1d_0_19"/>
          <p:cNvPicPr preferRelativeResize="0"/>
          <p:nvPr/>
        </p:nvPicPr>
        <p:blipFill rotWithShape="1">
          <a:blip r:embed="rId3">
            <a:alphaModFix/>
          </a:blip>
          <a:srcRect/>
          <a:stretch/>
        </p:blipFill>
        <p:spPr>
          <a:xfrm>
            <a:off x="5318575" y="319088"/>
            <a:ext cx="4829175" cy="6219825"/>
          </a:xfrm>
          <a:prstGeom prst="rect">
            <a:avLst/>
          </a:prstGeom>
          <a:noFill/>
          <a:ln>
            <a:noFill/>
          </a:ln>
        </p:spPr>
      </p:pic>
      <p:pic>
        <p:nvPicPr>
          <p:cNvPr id="142" name="Google Shape;142;g156c4359d1d_0_19"/>
          <p:cNvPicPr preferRelativeResize="0"/>
          <p:nvPr/>
        </p:nvPicPr>
        <p:blipFill rotWithShape="1">
          <a:blip r:embed="rId4">
            <a:alphaModFix/>
          </a:blip>
          <a:srcRect/>
          <a:stretch/>
        </p:blipFill>
        <p:spPr>
          <a:xfrm>
            <a:off x="520548" y="227648"/>
            <a:ext cx="4567270" cy="561435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pic>
        <p:nvPicPr>
          <p:cNvPr id="147" name="Google Shape;147;g156c4359d1d_0_26"/>
          <p:cNvPicPr preferRelativeResize="0"/>
          <p:nvPr/>
        </p:nvPicPr>
        <p:blipFill rotWithShape="1">
          <a:blip r:embed="rId3">
            <a:alphaModFix/>
          </a:blip>
          <a:srcRect/>
          <a:stretch/>
        </p:blipFill>
        <p:spPr>
          <a:xfrm>
            <a:off x="484725" y="288350"/>
            <a:ext cx="5943601" cy="59436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Blending to read words</a:t>
            </a:r>
            <a:endParaRPr/>
          </a:p>
        </p:txBody>
      </p:sp>
      <p:pic>
        <p:nvPicPr>
          <p:cNvPr id="153" name="Google Shape;153;p10" descr="How we teach blending"/>
          <p:cNvPicPr preferRelativeResize="0"/>
          <p:nvPr/>
        </p:nvPicPr>
        <p:blipFill rotWithShape="1">
          <a:blip r:embed="rId3">
            <a:alphaModFix/>
          </a:blip>
          <a:srcRect/>
          <a:stretch/>
        </p:blipFill>
        <p:spPr>
          <a:xfrm>
            <a:off x="2510729" y="1844824"/>
            <a:ext cx="7170541" cy="405135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9"/>
          <p:cNvSpPr txBox="1">
            <a:spLocks noGrp="1"/>
          </p:cNvSpPr>
          <p:nvPr>
            <p:ph type="body" idx="1"/>
          </p:nvPr>
        </p:nvSpPr>
        <p:spPr>
          <a:xfrm>
            <a:off x="479376" y="1916832"/>
            <a:ext cx="11161240"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595959"/>
              </a:buClr>
              <a:buSzPts val="2800"/>
              <a:buNone/>
            </a:pPr>
            <a:endParaRPr/>
          </a:p>
        </p:txBody>
      </p:sp>
      <p:sp>
        <p:nvSpPr>
          <p:cNvPr id="159" name="Google Shape;159;p29"/>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Supporting your child with phonics</a:t>
            </a:r>
            <a:endParaRPr/>
          </a:p>
        </p:txBody>
      </p:sp>
      <p:pic>
        <p:nvPicPr>
          <p:cNvPr id="160" name="Google Shape;160;p29" descr="Graphical user interface, application, Teams&#10;&#10;Description automatically generated">
            <a:hlinkClick r:id="rId3"/>
          </p:cNvPr>
          <p:cNvPicPr preferRelativeResize="0"/>
          <p:nvPr/>
        </p:nvPicPr>
        <p:blipFill rotWithShape="1">
          <a:blip r:embed="rId4">
            <a:alphaModFix/>
          </a:blip>
          <a:srcRect r="67270"/>
          <a:stretch/>
        </p:blipFill>
        <p:spPr>
          <a:xfrm>
            <a:off x="535496" y="2465288"/>
            <a:ext cx="3616288" cy="3556000"/>
          </a:xfrm>
          <a:prstGeom prst="rect">
            <a:avLst/>
          </a:prstGeom>
          <a:noFill/>
          <a:ln>
            <a:noFill/>
          </a:ln>
        </p:spPr>
      </p:pic>
      <p:pic>
        <p:nvPicPr>
          <p:cNvPr id="161" name="Google Shape;161;p29" descr="Graphical user interface, application, Teams&#10;&#10;Description automatically generated">
            <a:hlinkClick r:id="rId5"/>
          </p:cNvPr>
          <p:cNvPicPr preferRelativeResize="0"/>
          <p:nvPr/>
        </p:nvPicPr>
        <p:blipFill rotWithShape="1">
          <a:blip r:embed="rId4">
            <a:alphaModFix/>
          </a:blip>
          <a:srcRect l="33237" t="4085" r="34033" b="-4084"/>
          <a:stretch/>
        </p:blipFill>
        <p:spPr>
          <a:xfrm>
            <a:off x="4207904" y="2609304"/>
            <a:ext cx="3616288" cy="3556000"/>
          </a:xfrm>
          <a:prstGeom prst="rect">
            <a:avLst/>
          </a:prstGeom>
          <a:noFill/>
          <a:ln>
            <a:noFill/>
          </a:ln>
        </p:spPr>
      </p:pic>
      <p:pic>
        <p:nvPicPr>
          <p:cNvPr id="162" name="Google Shape;162;p29" descr="Graphical user interface, application, Teams&#10;&#10;Description automatically generated">
            <a:hlinkClick r:id="rId6"/>
          </p:cNvPr>
          <p:cNvPicPr preferRelativeResize="0"/>
          <p:nvPr/>
        </p:nvPicPr>
        <p:blipFill rotWithShape="1">
          <a:blip r:embed="rId4">
            <a:alphaModFix/>
          </a:blip>
          <a:srcRect l="66298"/>
          <a:stretch/>
        </p:blipFill>
        <p:spPr>
          <a:xfrm>
            <a:off x="7824192" y="2465288"/>
            <a:ext cx="3723723" cy="3556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2"/>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In Year 1 your child continues to learn the entire alphabetic code:</a:t>
            </a:r>
            <a:endParaRPr/>
          </a:p>
        </p:txBody>
      </p:sp>
      <p:pic>
        <p:nvPicPr>
          <p:cNvPr id="168" name="Google Shape;168;p12"/>
          <p:cNvPicPr preferRelativeResize="0"/>
          <p:nvPr/>
        </p:nvPicPr>
        <p:blipFill rotWithShape="1">
          <a:blip r:embed="rId3">
            <a:alphaModFix/>
          </a:blip>
          <a:srcRect/>
          <a:stretch/>
        </p:blipFill>
        <p:spPr>
          <a:xfrm>
            <a:off x="590450" y="1546559"/>
            <a:ext cx="4484141" cy="5068417"/>
          </a:xfrm>
          <a:prstGeom prst="rect">
            <a:avLst/>
          </a:prstGeom>
          <a:noFill/>
          <a:ln>
            <a:noFill/>
          </a:ln>
        </p:spPr>
      </p:pic>
      <p:pic>
        <p:nvPicPr>
          <p:cNvPr id="169" name="Google Shape;169;p12"/>
          <p:cNvPicPr preferRelativeResize="0"/>
          <p:nvPr/>
        </p:nvPicPr>
        <p:blipFill rotWithShape="1">
          <a:blip r:embed="rId4">
            <a:alphaModFix/>
          </a:blip>
          <a:srcRect/>
          <a:stretch/>
        </p:blipFill>
        <p:spPr>
          <a:xfrm>
            <a:off x="5468666" y="1546559"/>
            <a:ext cx="4998238" cy="506841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g156c4359d1d_0_36"/>
          <p:cNvPicPr preferRelativeResize="0"/>
          <p:nvPr/>
        </p:nvPicPr>
        <p:blipFill rotWithShape="1">
          <a:blip r:embed="rId3">
            <a:alphaModFix/>
          </a:blip>
          <a:srcRect/>
          <a:stretch/>
        </p:blipFill>
        <p:spPr>
          <a:xfrm>
            <a:off x="499850" y="197700"/>
            <a:ext cx="4847601" cy="6177475"/>
          </a:xfrm>
          <a:prstGeom prst="rect">
            <a:avLst/>
          </a:prstGeom>
          <a:noFill/>
          <a:ln>
            <a:noFill/>
          </a:ln>
        </p:spPr>
      </p:pic>
      <p:pic>
        <p:nvPicPr>
          <p:cNvPr id="175" name="Google Shape;175;g156c4359d1d_0_36"/>
          <p:cNvPicPr preferRelativeResize="0"/>
          <p:nvPr/>
        </p:nvPicPr>
        <p:blipFill rotWithShape="1">
          <a:blip r:embed="rId4">
            <a:alphaModFix/>
          </a:blip>
          <a:srcRect/>
          <a:stretch/>
        </p:blipFill>
        <p:spPr>
          <a:xfrm>
            <a:off x="5575400" y="299400"/>
            <a:ext cx="4847599" cy="625920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g156c4359d1d_0_45"/>
          <p:cNvPicPr preferRelativeResize="0"/>
          <p:nvPr/>
        </p:nvPicPr>
        <p:blipFill rotWithShape="1">
          <a:blip r:embed="rId3">
            <a:alphaModFix/>
          </a:blip>
          <a:srcRect/>
          <a:stretch/>
        </p:blipFill>
        <p:spPr>
          <a:xfrm>
            <a:off x="303450" y="152400"/>
            <a:ext cx="4938700" cy="6282650"/>
          </a:xfrm>
          <a:prstGeom prst="rect">
            <a:avLst/>
          </a:prstGeom>
          <a:noFill/>
          <a:ln>
            <a:noFill/>
          </a:ln>
        </p:spPr>
      </p:pic>
      <p:pic>
        <p:nvPicPr>
          <p:cNvPr id="181" name="Google Shape;181;g156c4359d1d_0_45"/>
          <p:cNvPicPr preferRelativeResize="0"/>
          <p:nvPr/>
        </p:nvPicPr>
        <p:blipFill rotWithShape="1">
          <a:blip r:embed="rId4">
            <a:alphaModFix/>
          </a:blip>
          <a:srcRect/>
          <a:stretch/>
        </p:blipFill>
        <p:spPr>
          <a:xfrm>
            <a:off x="5394550" y="152400"/>
            <a:ext cx="4210050" cy="42195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15"/>
          <p:cNvPicPr preferRelativeResize="0"/>
          <p:nvPr/>
        </p:nvPicPr>
        <p:blipFill rotWithShape="1">
          <a:blip r:embed="rId3">
            <a:alphaModFix/>
          </a:blip>
          <a:srcRect/>
          <a:stretch/>
        </p:blipFill>
        <p:spPr>
          <a:xfrm>
            <a:off x="2494137" y="1782133"/>
            <a:ext cx="3106041" cy="4444216"/>
          </a:xfrm>
          <a:prstGeom prst="rect">
            <a:avLst/>
          </a:prstGeom>
          <a:noFill/>
          <a:ln>
            <a:noFill/>
          </a:ln>
        </p:spPr>
      </p:pic>
      <p:pic>
        <p:nvPicPr>
          <p:cNvPr id="187" name="Google Shape;187;p15"/>
          <p:cNvPicPr preferRelativeResize="0"/>
          <p:nvPr/>
        </p:nvPicPr>
        <p:blipFill rotWithShape="1">
          <a:blip r:embed="rId4">
            <a:alphaModFix/>
          </a:blip>
          <a:srcRect/>
          <a:stretch/>
        </p:blipFill>
        <p:spPr>
          <a:xfrm>
            <a:off x="6400891" y="1758400"/>
            <a:ext cx="3118317" cy="4493324"/>
          </a:xfrm>
          <a:prstGeom prst="rect">
            <a:avLst/>
          </a:prstGeom>
          <a:noFill/>
          <a:ln>
            <a:noFill/>
          </a:ln>
        </p:spPr>
      </p:pic>
      <p:sp>
        <p:nvSpPr>
          <p:cNvPr id="188" name="Google Shape;188;p15"/>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Automaticity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193" name="Google Shape;193;p28"/>
          <p:cNvPicPr preferRelativeResize="0"/>
          <p:nvPr/>
        </p:nvPicPr>
        <p:blipFill rotWithShape="1">
          <a:blip r:embed="rId3">
            <a:alphaModFix/>
          </a:blip>
          <a:srcRect/>
          <a:stretch/>
        </p:blipFill>
        <p:spPr>
          <a:xfrm>
            <a:off x="1113539" y="875569"/>
            <a:ext cx="9964922" cy="559790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9"/>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Tricky words </a:t>
            </a:r>
            <a:endParaRPr/>
          </a:p>
        </p:txBody>
      </p:sp>
      <p:pic>
        <p:nvPicPr>
          <p:cNvPr id="199" name="Google Shape;199;p19"/>
          <p:cNvPicPr preferRelativeResize="0"/>
          <p:nvPr/>
        </p:nvPicPr>
        <p:blipFill rotWithShape="1">
          <a:blip r:embed="rId3">
            <a:alphaModFix/>
          </a:blip>
          <a:srcRect/>
          <a:stretch/>
        </p:blipFill>
        <p:spPr>
          <a:xfrm>
            <a:off x="1378724" y="1612461"/>
            <a:ext cx="8667314" cy="497995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g156c4359d1d_0_52"/>
          <p:cNvPicPr preferRelativeResize="0"/>
          <p:nvPr/>
        </p:nvPicPr>
        <p:blipFill rotWithShape="1">
          <a:blip r:embed="rId3">
            <a:alphaModFix/>
          </a:blip>
          <a:srcRect/>
          <a:stretch/>
        </p:blipFill>
        <p:spPr>
          <a:xfrm>
            <a:off x="3566300" y="152400"/>
            <a:ext cx="4688468" cy="65532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13"/>
          <p:cNvPicPr preferRelativeResize="0"/>
          <p:nvPr/>
        </p:nvPicPr>
        <p:blipFill rotWithShape="1">
          <a:blip r:embed="rId3">
            <a:alphaModFix/>
          </a:blip>
          <a:srcRect/>
          <a:stretch/>
        </p:blipFill>
        <p:spPr>
          <a:xfrm>
            <a:off x="4065980" y="2045703"/>
            <a:ext cx="2010312" cy="2876414"/>
          </a:xfrm>
          <a:prstGeom prst="rect">
            <a:avLst/>
          </a:prstGeom>
          <a:noFill/>
          <a:ln>
            <a:noFill/>
          </a:ln>
        </p:spPr>
      </p:pic>
      <p:pic>
        <p:nvPicPr>
          <p:cNvPr id="210" name="Google Shape;210;p13"/>
          <p:cNvPicPr preferRelativeResize="0"/>
          <p:nvPr/>
        </p:nvPicPr>
        <p:blipFill rotWithShape="1">
          <a:blip r:embed="rId4">
            <a:alphaModFix/>
          </a:blip>
          <a:srcRect/>
          <a:stretch/>
        </p:blipFill>
        <p:spPr>
          <a:xfrm>
            <a:off x="571483" y="2045703"/>
            <a:ext cx="2057987" cy="2963819"/>
          </a:xfrm>
          <a:prstGeom prst="rect">
            <a:avLst/>
          </a:prstGeom>
          <a:noFill/>
          <a:ln>
            <a:noFill/>
          </a:ln>
        </p:spPr>
      </p:pic>
      <p:sp>
        <p:nvSpPr>
          <p:cNvPr id="211" name="Google Shape;211;p13"/>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How we make learning stick </a:t>
            </a:r>
            <a:endParaRPr/>
          </a:p>
        </p:txBody>
      </p:sp>
      <p:sp>
        <p:nvSpPr>
          <p:cNvPr id="212" name="Google Shape;212;p13"/>
          <p:cNvSpPr txBox="1">
            <a:spLocks noGrp="1"/>
          </p:cNvSpPr>
          <p:nvPr>
            <p:ph type="body" idx="1"/>
          </p:nvPr>
        </p:nvSpPr>
        <p:spPr>
          <a:xfrm>
            <a:off x="2847253" y="2751060"/>
            <a:ext cx="1651150" cy="167545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p:txBody>
      </p:sp>
      <p:pic>
        <p:nvPicPr>
          <p:cNvPr id="213" name="Google Shape;213;p13" descr="A picture containing graphical user interface&#10;&#10;Description automatically generated"/>
          <p:cNvPicPr preferRelativeResize="0"/>
          <p:nvPr/>
        </p:nvPicPr>
        <p:blipFill rotWithShape="1">
          <a:blip r:embed="rId5">
            <a:alphaModFix/>
          </a:blip>
          <a:srcRect/>
          <a:stretch/>
        </p:blipFill>
        <p:spPr>
          <a:xfrm>
            <a:off x="7826755" y="2339556"/>
            <a:ext cx="2730514" cy="1716914"/>
          </a:xfrm>
          <a:prstGeom prst="rect">
            <a:avLst/>
          </a:prstGeom>
          <a:noFill/>
          <a:ln>
            <a:noFill/>
          </a:ln>
        </p:spPr>
      </p:pic>
      <p:pic>
        <p:nvPicPr>
          <p:cNvPr id="214" name="Google Shape;214;p13" descr="A picture containing text&#10;&#10;Description automatically generated"/>
          <p:cNvPicPr preferRelativeResize="0"/>
          <p:nvPr/>
        </p:nvPicPr>
        <p:blipFill rotWithShape="1">
          <a:blip r:embed="rId6">
            <a:alphaModFix/>
          </a:blip>
          <a:srcRect/>
          <a:stretch/>
        </p:blipFill>
        <p:spPr>
          <a:xfrm>
            <a:off x="9120336" y="4221088"/>
            <a:ext cx="2730514" cy="1694565"/>
          </a:xfrm>
          <a:prstGeom prst="rect">
            <a:avLst/>
          </a:prstGeom>
          <a:noFill/>
          <a:ln>
            <a:noFill/>
          </a:ln>
        </p:spPr>
      </p:pic>
      <p:pic>
        <p:nvPicPr>
          <p:cNvPr id="215" name="Google Shape;215;p13"/>
          <p:cNvPicPr preferRelativeResize="0"/>
          <p:nvPr/>
        </p:nvPicPr>
        <p:blipFill rotWithShape="1">
          <a:blip r:embed="rId7">
            <a:alphaModFix/>
          </a:blip>
          <a:srcRect/>
          <a:stretch/>
        </p:blipFill>
        <p:spPr>
          <a:xfrm>
            <a:off x="5258850" y="3198013"/>
            <a:ext cx="2018257" cy="2908198"/>
          </a:xfrm>
          <a:prstGeom prst="rect">
            <a:avLst/>
          </a:prstGeom>
          <a:noFill/>
          <a:ln>
            <a:noFill/>
          </a:ln>
        </p:spPr>
      </p:pic>
      <p:pic>
        <p:nvPicPr>
          <p:cNvPr id="216" name="Google Shape;216;p13"/>
          <p:cNvPicPr preferRelativeResize="0"/>
          <p:nvPr/>
        </p:nvPicPr>
        <p:blipFill rotWithShape="1">
          <a:blip r:embed="rId8">
            <a:alphaModFix/>
          </a:blip>
          <a:srcRect/>
          <a:stretch/>
        </p:blipFill>
        <p:spPr>
          <a:xfrm>
            <a:off x="1845033" y="3221851"/>
            <a:ext cx="2050041" cy="2884360"/>
          </a:xfrm>
          <a:prstGeom prst="rect">
            <a:avLst/>
          </a:prstGeom>
          <a:noFill/>
          <a:ln>
            <a:noFill/>
          </a:ln>
        </p:spPr>
      </p:pic>
      <p:pic>
        <p:nvPicPr>
          <p:cNvPr id="217" name="Google Shape;217;p13"/>
          <p:cNvPicPr preferRelativeResize="0"/>
          <p:nvPr/>
        </p:nvPicPr>
        <p:blipFill rotWithShape="1">
          <a:blip r:embed="rId9">
            <a:alphaModFix/>
          </a:blip>
          <a:srcRect/>
          <a:stretch/>
        </p:blipFill>
        <p:spPr>
          <a:xfrm>
            <a:off x="6801957" y="252242"/>
            <a:ext cx="1874683" cy="25910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0"/>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Reading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21"/>
          <p:cNvSpPr txBox="1">
            <a:spLocks noGrp="1"/>
          </p:cNvSpPr>
          <p:nvPr>
            <p:ph type="body" idx="1"/>
          </p:nvPr>
        </p:nvSpPr>
        <p:spPr>
          <a:xfrm>
            <a:off x="479376" y="2556242"/>
            <a:ext cx="5616624" cy="339303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2"/>
              </a:buClr>
              <a:buSzPts val="2800"/>
              <a:buNone/>
            </a:pPr>
            <a:r>
              <a:rPr lang="en-US" b="1">
                <a:solidFill>
                  <a:schemeClr val="dk2"/>
                </a:solidFill>
              </a:rPr>
              <a:t>Reading practice sessions are: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timetabled three times a week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by a trained teacher/teaching assistant</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in small groups.</a:t>
            </a:r>
            <a:endParaRPr>
              <a:solidFill>
                <a:schemeClr val="dk1"/>
              </a:solidFill>
            </a:endParaRPr>
          </a:p>
        </p:txBody>
      </p:sp>
      <p:sp>
        <p:nvSpPr>
          <p:cNvPr id="228" name="Google Shape;228;p21"/>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How do we teach reading in books?</a:t>
            </a:r>
            <a:endParaRPr/>
          </a:p>
        </p:txBody>
      </p:sp>
      <p:pic>
        <p:nvPicPr>
          <p:cNvPr id="229" name="Google Shape;229;p21"/>
          <p:cNvPicPr preferRelativeResize="0"/>
          <p:nvPr/>
        </p:nvPicPr>
        <p:blipFill rotWithShape="1">
          <a:blip r:embed="rId3">
            <a:alphaModFix/>
          </a:blip>
          <a:srcRect/>
          <a:stretch/>
        </p:blipFill>
        <p:spPr>
          <a:xfrm>
            <a:off x="6456040" y="1717880"/>
            <a:ext cx="2402504" cy="2287184"/>
          </a:xfrm>
          <a:prstGeom prst="rect">
            <a:avLst/>
          </a:prstGeom>
          <a:noFill/>
          <a:ln>
            <a:noFill/>
          </a:ln>
        </p:spPr>
      </p:pic>
      <p:pic>
        <p:nvPicPr>
          <p:cNvPr id="230" name="Google Shape;230;p21"/>
          <p:cNvPicPr preferRelativeResize="0"/>
          <p:nvPr/>
        </p:nvPicPr>
        <p:blipFill rotWithShape="1">
          <a:blip r:embed="rId4">
            <a:alphaModFix/>
          </a:blip>
          <a:srcRect/>
          <a:stretch/>
        </p:blipFill>
        <p:spPr>
          <a:xfrm>
            <a:off x="6456040" y="4166152"/>
            <a:ext cx="2402504" cy="2287184"/>
          </a:xfrm>
          <a:prstGeom prst="rect">
            <a:avLst/>
          </a:prstGeom>
          <a:noFill/>
          <a:ln>
            <a:noFill/>
          </a:ln>
        </p:spPr>
      </p:pic>
      <p:pic>
        <p:nvPicPr>
          <p:cNvPr id="231" name="Google Shape;231;p21"/>
          <p:cNvPicPr preferRelativeResize="0"/>
          <p:nvPr/>
        </p:nvPicPr>
        <p:blipFill rotWithShape="1">
          <a:blip r:embed="rId5">
            <a:alphaModFix/>
          </a:blip>
          <a:srcRect/>
          <a:stretch/>
        </p:blipFill>
        <p:spPr>
          <a:xfrm>
            <a:off x="9066955" y="2556242"/>
            <a:ext cx="2504138" cy="308509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22"/>
          <p:cNvSpPr txBox="1"/>
          <p:nvPr/>
        </p:nvSpPr>
        <p:spPr>
          <a:xfrm>
            <a:off x="263352" y="332656"/>
            <a:ext cx="9937104" cy="1152128"/>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rgbClr val="000000"/>
              </a:buClr>
              <a:buSzPts val="4000"/>
              <a:buFont typeface="Arial"/>
              <a:buNone/>
            </a:pPr>
            <a:endParaRPr sz="4000" b="0" i="0" u="none" strike="noStrike" cap="none">
              <a:solidFill>
                <a:schemeClr val="accent1"/>
              </a:solidFill>
              <a:latin typeface="Calibri"/>
              <a:ea typeface="Calibri"/>
              <a:cs typeface="Calibri"/>
              <a:sym typeface="Calibri"/>
            </a:endParaRPr>
          </a:p>
        </p:txBody>
      </p:sp>
      <p:pic>
        <p:nvPicPr>
          <p:cNvPr id="237" name="Google Shape;237;p22" descr="A picture containing table&#10;&#10;Description automatically generated"/>
          <p:cNvPicPr preferRelativeResize="0"/>
          <p:nvPr/>
        </p:nvPicPr>
        <p:blipFill rotWithShape="1">
          <a:blip r:embed="rId3">
            <a:alphaModFix/>
          </a:blip>
          <a:srcRect/>
          <a:stretch/>
        </p:blipFill>
        <p:spPr>
          <a:xfrm>
            <a:off x="609950" y="2086205"/>
            <a:ext cx="4348233" cy="3816423"/>
          </a:xfrm>
          <a:prstGeom prst="roundRect">
            <a:avLst>
              <a:gd name="adj" fmla="val 3343"/>
            </a:avLst>
          </a:prstGeom>
          <a:noFill/>
          <a:ln>
            <a:noFill/>
          </a:ln>
        </p:spPr>
      </p:pic>
      <p:sp>
        <p:nvSpPr>
          <p:cNvPr id="238" name="Google Shape;238;p22"/>
          <p:cNvSpPr txBox="1">
            <a:spLocks noGrp="1"/>
          </p:cNvSpPr>
          <p:nvPr>
            <p:ph type="title"/>
          </p:nvPr>
        </p:nvSpPr>
        <p:spPr>
          <a:xfrm>
            <a:off x="479376" y="332656"/>
            <a:ext cx="8064896"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We use assessment to match your child to the right level of book</a:t>
            </a:r>
            <a:endParaRPr/>
          </a:p>
        </p:txBody>
      </p:sp>
      <p:cxnSp>
        <p:nvCxnSpPr>
          <p:cNvPr id="239" name="Google Shape;239;p22"/>
          <p:cNvCxnSpPr/>
          <p:nvPr/>
        </p:nvCxnSpPr>
        <p:spPr>
          <a:xfrm>
            <a:off x="5447928" y="4064263"/>
            <a:ext cx="936104" cy="0"/>
          </a:xfrm>
          <a:prstGeom prst="straightConnector1">
            <a:avLst/>
          </a:prstGeom>
          <a:noFill/>
          <a:ln w="47625" cap="flat" cmpd="sng">
            <a:solidFill>
              <a:schemeClr val="accent1"/>
            </a:solidFill>
            <a:prstDash val="solid"/>
            <a:miter lim="800000"/>
            <a:headEnd type="none" w="sm" len="sm"/>
            <a:tailEnd type="stealth" w="med" len="med"/>
          </a:ln>
        </p:spPr>
      </p:cxnSp>
      <p:pic>
        <p:nvPicPr>
          <p:cNvPr id="240" name="Google Shape;240;p22"/>
          <p:cNvPicPr preferRelativeResize="0"/>
          <p:nvPr/>
        </p:nvPicPr>
        <p:blipFill rotWithShape="1">
          <a:blip r:embed="rId4">
            <a:alphaModFix/>
          </a:blip>
          <a:srcRect/>
          <a:stretch/>
        </p:blipFill>
        <p:spPr>
          <a:xfrm>
            <a:off x="6812737" y="2132856"/>
            <a:ext cx="2795209" cy="2638677"/>
          </a:xfrm>
          <a:prstGeom prst="rect">
            <a:avLst/>
          </a:prstGeom>
          <a:noFill/>
          <a:ln>
            <a:noFill/>
          </a:ln>
        </p:spPr>
      </p:pic>
      <p:pic>
        <p:nvPicPr>
          <p:cNvPr id="241" name="Google Shape;241;p22"/>
          <p:cNvPicPr preferRelativeResize="0"/>
          <p:nvPr/>
        </p:nvPicPr>
        <p:blipFill rotWithShape="1">
          <a:blip r:embed="rId5">
            <a:alphaModFix/>
          </a:blip>
          <a:srcRect/>
          <a:stretch/>
        </p:blipFill>
        <p:spPr>
          <a:xfrm>
            <a:off x="7533312" y="2739334"/>
            <a:ext cx="2795209" cy="2649858"/>
          </a:xfrm>
          <a:prstGeom prst="rect">
            <a:avLst/>
          </a:prstGeom>
          <a:noFill/>
          <a:ln>
            <a:noFill/>
          </a:ln>
        </p:spPr>
      </p:pic>
      <p:pic>
        <p:nvPicPr>
          <p:cNvPr id="242" name="Google Shape;242;p22"/>
          <p:cNvPicPr preferRelativeResize="0"/>
          <p:nvPr/>
        </p:nvPicPr>
        <p:blipFill rotWithShape="1">
          <a:blip r:embed="rId6">
            <a:alphaModFix/>
          </a:blip>
          <a:srcRect/>
          <a:stretch/>
        </p:blipFill>
        <p:spPr>
          <a:xfrm>
            <a:off x="8241582" y="3253987"/>
            <a:ext cx="2795209" cy="264985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6"/>
        <p:cNvGrpSpPr/>
        <p:nvPr/>
      </p:nvGrpSpPr>
      <p:grpSpPr>
        <a:xfrm>
          <a:off x="0" y="0"/>
          <a:ext cx="0" cy="0"/>
          <a:chOff x="0" y="0"/>
          <a:chExt cx="0" cy="0"/>
        </a:xfrm>
      </p:grpSpPr>
      <p:pic>
        <p:nvPicPr>
          <p:cNvPr id="247" name="Google Shape;247;p23" descr="A child writing on a piece of paper&#10;&#10;Description automatically generated with medium confidence"/>
          <p:cNvPicPr preferRelativeResize="0"/>
          <p:nvPr/>
        </p:nvPicPr>
        <p:blipFill rotWithShape="1">
          <a:blip r:embed="rId3">
            <a:alphaModFix/>
          </a:blip>
          <a:srcRect/>
          <a:stretch/>
        </p:blipFill>
        <p:spPr>
          <a:xfrm>
            <a:off x="5951984" y="1968267"/>
            <a:ext cx="5760639" cy="3909005"/>
          </a:xfrm>
          <a:prstGeom prst="roundRect">
            <a:avLst>
              <a:gd name="adj" fmla="val 4317"/>
            </a:avLst>
          </a:prstGeom>
          <a:noFill/>
          <a:ln>
            <a:noFill/>
          </a:ln>
        </p:spPr>
      </p:pic>
      <p:sp>
        <p:nvSpPr>
          <p:cNvPr id="248" name="Google Shape;248;p23"/>
          <p:cNvSpPr txBox="1">
            <a:spLocks noGrp="1"/>
          </p:cNvSpPr>
          <p:nvPr>
            <p:ph type="body" idx="1"/>
          </p:nvPr>
        </p:nvSpPr>
        <p:spPr>
          <a:xfrm>
            <a:off x="479376" y="1916832"/>
            <a:ext cx="5328592"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US" sz="2400" b="1">
                <a:solidFill>
                  <a:schemeClr val="accent2"/>
                </a:solidFill>
              </a:rPr>
              <a:t>This means that your child should: </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Know all the sounds and tricky words in their phonics book well</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Read many of the words by silent blending (in their head) – their reading will be automatic</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Only need to stop and sound out about 5% of the words by the time they bring the book home – but they should be able to do this on their own.</a:t>
            </a:r>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p:txBody>
      </p:sp>
      <p:sp>
        <p:nvSpPr>
          <p:cNvPr id="249" name="Google Shape;249;p23"/>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400"/>
              <a:buNone/>
            </a:pPr>
            <a:r>
              <a:rPr lang="en-US" sz="3600"/>
              <a:t>Reading a book at the right level</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pic>
        <p:nvPicPr>
          <p:cNvPr id="254" name="Google Shape;254;p24"/>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255" name="Google Shape;255;p24"/>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Reading at home</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25"/>
          <p:cNvSpPr txBox="1">
            <a:spLocks noGrp="1"/>
          </p:cNvSpPr>
          <p:nvPr>
            <p:ph type="body" idx="1"/>
          </p:nvPr>
        </p:nvSpPr>
        <p:spPr>
          <a:xfrm>
            <a:off x="479376" y="2039943"/>
            <a:ext cx="6336704"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US" sz="2400" b="1">
                <a:solidFill>
                  <a:schemeClr val="accent2"/>
                </a:solidFill>
                <a:latin typeface="Calibri"/>
                <a:ea typeface="Calibri"/>
                <a:cs typeface="Calibri"/>
                <a:sym typeface="Calibri"/>
              </a:rPr>
              <a:t>Reading a book and chatting had a positive impact a year later, on children’s ability to…</a:t>
            </a:r>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understand words and sentences</a:t>
            </a:r>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use a wide range of vocabulary </a:t>
            </a:r>
            <a:endParaRPr sz="2400">
              <a:solidFill>
                <a:srgbClr val="0C0C0C"/>
              </a:solidFill>
              <a:latin typeface="Calibri"/>
              <a:ea typeface="Calibri"/>
              <a:cs typeface="Calibri"/>
              <a:sym typeface="Calibri"/>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develop listening comprehension skills.</a:t>
            </a:r>
            <a:endParaRPr sz="2400">
              <a:solidFill>
                <a:srgbClr val="0C0C0C"/>
              </a:solidFill>
              <a:latin typeface="Calibri"/>
              <a:ea typeface="Calibri"/>
              <a:cs typeface="Calibri"/>
              <a:sym typeface="Calibri"/>
            </a:endParaRPr>
          </a:p>
          <a:p>
            <a:pPr marL="0" lvl="0" indent="0" algn="l" rtl="0">
              <a:lnSpc>
                <a:spcPct val="90000"/>
              </a:lnSpc>
              <a:spcBef>
                <a:spcPts val="1000"/>
              </a:spcBef>
              <a:spcAft>
                <a:spcPts val="0"/>
              </a:spcAft>
              <a:buClr>
                <a:srgbClr val="0C0C0C"/>
              </a:buClr>
              <a:buSzPts val="2400"/>
              <a:buNone/>
            </a:pPr>
            <a:r>
              <a:rPr lang="en-US" sz="2400">
                <a:solidFill>
                  <a:srgbClr val="0C0C0C"/>
                </a:solidFill>
                <a:latin typeface="Calibri"/>
                <a:ea typeface="Calibri"/>
                <a:cs typeface="Calibri"/>
                <a:sym typeface="Calibri"/>
              </a:rPr>
              <a:t>The amount of books children were exposed to by age 6 was a positive predictor of their reading ability two years later.</a:t>
            </a:r>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228600" lvl="0" indent="-76200" algn="l" rtl="0">
              <a:lnSpc>
                <a:spcPct val="90000"/>
              </a:lnSpc>
              <a:spcBef>
                <a:spcPts val="1000"/>
              </a:spcBef>
              <a:spcAft>
                <a:spcPts val="0"/>
              </a:spcAft>
              <a:buClr>
                <a:srgbClr val="595959"/>
              </a:buClr>
              <a:buSzPts val="2400"/>
              <a:buNone/>
            </a:pPr>
            <a:endParaRPr sz="2400">
              <a:solidFill>
                <a:srgbClr val="0C0C0C"/>
              </a:solidFill>
            </a:endParaRPr>
          </a:p>
        </p:txBody>
      </p:sp>
      <p:sp>
        <p:nvSpPr>
          <p:cNvPr id="261" name="Google Shape;261;p25"/>
          <p:cNvSpPr txBox="1">
            <a:spLocks noGrp="1"/>
          </p:cNvSpPr>
          <p:nvPr>
            <p:ph type="title"/>
          </p:nvPr>
        </p:nvSpPr>
        <p:spPr>
          <a:xfrm>
            <a:off x="479376" y="332656"/>
            <a:ext cx="763284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The most important thing you can do is read with your child</a:t>
            </a:r>
            <a:endParaRPr/>
          </a:p>
        </p:txBody>
      </p:sp>
      <p:sp>
        <p:nvSpPr>
          <p:cNvPr id="262" name="Google Shape;262;p25"/>
          <p:cNvSpPr txBox="1"/>
          <p:nvPr/>
        </p:nvSpPr>
        <p:spPr>
          <a:xfrm>
            <a:off x="479376" y="6124654"/>
            <a:ext cx="977011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1" u="none" strike="noStrike" cap="none">
                <a:solidFill>
                  <a:srgbClr val="595959"/>
                </a:solidFill>
                <a:latin typeface="Calibri"/>
                <a:ea typeface="Calibri"/>
                <a:cs typeface="Calibri"/>
                <a:sym typeface="Calibri"/>
              </a:rPr>
              <a:t>Parental involvement in the development of children’s reading skills:  A five-year longitudinal study </a:t>
            </a:r>
            <a:r>
              <a:rPr lang="en-US" sz="1400" b="0" i="0" u="none" strike="noStrike" cap="none">
                <a:solidFill>
                  <a:srgbClr val="595959"/>
                </a:solidFill>
                <a:latin typeface="Calibri"/>
                <a:ea typeface="Calibri"/>
                <a:cs typeface="Calibri"/>
                <a:sym typeface="Calibri"/>
              </a:rPr>
              <a:t>(2002) Senechal, M. and Lefvre, J</a:t>
            </a:r>
            <a:endParaRPr sz="1400" b="0" i="0" u="none" strike="noStrike" cap="none">
              <a:solidFill>
                <a:srgbClr val="000000"/>
              </a:solidFill>
              <a:latin typeface="Arial"/>
              <a:ea typeface="Arial"/>
              <a:cs typeface="Arial"/>
              <a:sym typeface="Arial"/>
            </a:endParaRPr>
          </a:p>
        </p:txBody>
      </p:sp>
      <p:pic>
        <p:nvPicPr>
          <p:cNvPr id="263" name="Google Shape;263;p25"/>
          <p:cNvPicPr preferRelativeResize="0"/>
          <p:nvPr/>
        </p:nvPicPr>
        <p:blipFill rotWithShape="1">
          <a:blip r:embed="rId3">
            <a:alphaModFix/>
          </a:blip>
          <a:srcRect t="-758"/>
          <a:stretch/>
        </p:blipFill>
        <p:spPr>
          <a:xfrm>
            <a:off x="7320136" y="1818287"/>
            <a:ext cx="4392488" cy="3909005"/>
          </a:xfrm>
          <a:prstGeom prst="roundRect">
            <a:avLst>
              <a:gd name="adj" fmla="val 5225"/>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p26"/>
          <p:cNvPicPr preferRelativeResize="0"/>
          <p:nvPr/>
        </p:nvPicPr>
        <p:blipFill rotWithShape="1">
          <a:blip r:embed="rId3">
            <a:alphaModFix/>
          </a:blip>
          <a:srcRect/>
          <a:stretch/>
        </p:blipFill>
        <p:spPr>
          <a:xfrm>
            <a:off x="719860" y="2494917"/>
            <a:ext cx="2384428" cy="2516979"/>
          </a:xfrm>
          <a:prstGeom prst="rect">
            <a:avLst/>
          </a:prstGeom>
          <a:noFill/>
          <a:ln>
            <a:noFill/>
          </a:ln>
        </p:spPr>
      </p:pic>
      <p:pic>
        <p:nvPicPr>
          <p:cNvPr id="269" name="Google Shape;269;p26"/>
          <p:cNvPicPr preferRelativeResize="0"/>
          <p:nvPr/>
        </p:nvPicPr>
        <p:blipFill rotWithShape="1">
          <a:blip r:embed="rId4">
            <a:alphaModFix/>
          </a:blip>
          <a:srcRect/>
          <a:stretch/>
        </p:blipFill>
        <p:spPr>
          <a:xfrm>
            <a:off x="8706044" y="2274730"/>
            <a:ext cx="2902472" cy="3604683"/>
          </a:xfrm>
          <a:prstGeom prst="rect">
            <a:avLst/>
          </a:prstGeom>
          <a:noFill/>
          <a:ln>
            <a:noFill/>
          </a:ln>
        </p:spPr>
      </p:pic>
      <p:pic>
        <p:nvPicPr>
          <p:cNvPr id="270" name="Google Shape;270;p26"/>
          <p:cNvPicPr preferRelativeResize="0"/>
          <p:nvPr/>
        </p:nvPicPr>
        <p:blipFill rotWithShape="1">
          <a:blip r:embed="rId5">
            <a:alphaModFix/>
          </a:blip>
          <a:srcRect/>
          <a:stretch/>
        </p:blipFill>
        <p:spPr>
          <a:xfrm>
            <a:off x="2120785" y="1325769"/>
            <a:ext cx="7950429" cy="5250284"/>
          </a:xfrm>
          <a:prstGeom prst="rect">
            <a:avLst/>
          </a:prstGeom>
          <a:noFill/>
          <a:ln>
            <a:noFill/>
          </a:ln>
        </p:spPr>
      </p:pic>
      <p:sp>
        <p:nvSpPr>
          <p:cNvPr id="271" name="Google Shape;271;p26"/>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Books going home</a:t>
            </a:r>
            <a:endParaRPr/>
          </a:p>
        </p:txBody>
      </p:sp>
      <p:sp>
        <p:nvSpPr>
          <p:cNvPr id="272" name="Google Shape;272;p26"/>
          <p:cNvSpPr/>
          <p:nvPr/>
        </p:nvSpPr>
        <p:spPr>
          <a:xfrm>
            <a:off x="4055354" y="4293096"/>
            <a:ext cx="4248472" cy="113007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73" name="Google Shape;273;p26"/>
          <p:cNvPicPr preferRelativeResize="0"/>
          <p:nvPr/>
        </p:nvPicPr>
        <p:blipFill rotWithShape="1">
          <a:blip r:embed="rId6">
            <a:alphaModFix/>
          </a:blip>
          <a:srcRect/>
          <a:stretch/>
        </p:blipFill>
        <p:spPr>
          <a:xfrm>
            <a:off x="6672064" y="4077072"/>
            <a:ext cx="1519299" cy="1519299"/>
          </a:xfrm>
          <a:prstGeom prst="rect">
            <a:avLst/>
          </a:prstGeom>
          <a:noFill/>
          <a:ln>
            <a:noFill/>
          </a:ln>
        </p:spPr>
      </p:pic>
      <p:pic>
        <p:nvPicPr>
          <p:cNvPr id="274" name="Google Shape;274;p26"/>
          <p:cNvPicPr preferRelativeResize="0"/>
          <p:nvPr/>
        </p:nvPicPr>
        <p:blipFill rotWithShape="1">
          <a:blip r:embed="rId7">
            <a:alphaModFix/>
          </a:blip>
          <a:srcRect/>
          <a:stretch/>
        </p:blipFill>
        <p:spPr>
          <a:xfrm>
            <a:off x="3969289" y="4415005"/>
            <a:ext cx="886258" cy="886258"/>
          </a:xfrm>
          <a:prstGeom prst="rect">
            <a:avLst/>
          </a:prstGeom>
          <a:noFill/>
          <a:ln>
            <a:noFill/>
          </a:ln>
        </p:spPr>
      </p:pic>
      <p:grpSp>
        <p:nvGrpSpPr>
          <p:cNvPr id="275" name="Google Shape;275;p26"/>
          <p:cNvGrpSpPr/>
          <p:nvPr/>
        </p:nvGrpSpPr>
        <p:grpSpPr>
          <a:xfrm>
            <a:off x="5678049" y="3361635"/>
            <a:ext cx="835902" cy="835902"/>
            <a:chOff x="4871864" y="3573016"/>
            <a:chExt cx="720080" cy="720080"/>
          </a:xfrm>
        </p:grpSpPr>
        <p:sp>
          <p:nvSpPr>
            <p:cNvPr id="276" name="Google Shape;276;p26"/>
            <p:cNvSpPr/>
            <p:nvPr/>
          </p:nvSpPr>
          <p:spPr>
            <a:xfrm>
              <a:off x="5159896" y="3573016"/>
              <a:ext cx="144016" cy="7200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7" name="Google Shape;277;p26"/>
            <p:cNvSpPr/>
            <p:nvPr/>
          </p:nvSpPr>
          <p:spPr>
            <a:xfrm rot="-5400000">
              <a:off x="5159896" y="3569865"/>
              <a:ext cx="144016" cy="7200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sp>
        <p:nvSpPr>
          <p:cNvPr id="278" name="Google Shape;278;p26"/>
          <p:cNvSpPr txBox="1"/>
          <p:nvPr/>
        </p:nvSpPr>
        <p:spPr>
          <a:xfrm>
            <a:off x="850794" y="1856090"/>
            <a:ext cx="2261400" cy="1754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000000"/>
                </a:solidFill>
                <a:latin typeface="Calibri"/>
                <a:ea typeface="Calibri"/>
                <a:cs typeface="Calibri"/>
                <a:sym typeface="Calibri"/>
              </a:rPr>
              <a:t>E Book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79" name="Google Shape;279;p26"/>
          <p:cNvSpPr txBox="1"/>
          <p:nvPr/>
        </p:nvSpPr>
        <p:spPr>
          <a:xfrm>
            <a:off x="750212" y="5879413"/>
            <a:ext cx="24627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000000"/>
                </a:solidFill>
                <a:latin typeface="Calibri"/>
                <a:ea typeface="Calibri"/>
                <a:cs typeface="Calibri"/>
                <a:sym typeface="Calibri"/>
              </a:rPr>
              <a:t>  </a:t>
            </a:r>
            <a:endParaRPr sz="1800" b="0" i="0" u="none" strike="noStrike" cap="none">
              <a:solidFill>
                <a:srgbClr val="000000"/>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27"/>
          <p:cNvPicPr preferRelativeResize="0"/>
          <p:nvPr/>
        </p:nvPicPr>
        <p:blipFill rotWithShape="1">
          <a:blip r:embed="rId3">
            <a:alphaModFix/>
          </a:blip>
          <a:srcRect/>
          <a:stretch/>
        </p:blipFill>
        <p:spPr>
          <a:xfrm>
            <a:off x="6960096" y="2204864"/>
            <a:ext cx="3117864" cy="2968207"/>
          </a:xfrm>
          <a:prstGeom prst="rect">
            <a:avLst/>
          </a:prstGeom>
          <a:noFill/>
          <a:ln>
            <a:noFill/>
          </a:ln>
        </p:spPr>
      </p:pic>
      <p:sp>
        <p:nvSpPr>
          <p:cNvPr id="285" name="Google Shape;285;p27"/>
          <p:cNvSpPr txBox="1">
            <a:spLocks noGrp="1"/>
          </p:cNvSpPr>
          <p:nvPr>
            <p:ph type="body" idx="1"/>
          </p:nvPr>
        </p:nvSpPr>
        <p:spPr>
          <a:xfrm>
            <a:off x="479376" y="2544416"/>
            <a:ext cx="5854168" cy="3764903"/>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rgbClr val="0C0C0C"/>
              </a:buClr>
              <a:buSzPts val="2800"/>
              <a:buChar char="•"/>
            </a:pPr>
            <a:r>
              <a:rPr lang="en-US">
                <a:solidFill>
                  <a:srgbClr val="0C0C0C"/>
                </a:solidFill>
              </a:rPr>
              <a:t>Your child should be able to read their book without your help.</a:t>
            </a:r>
            <a:endParaRPr/>
          </a:p>
          <a:p>
            <a:pPr marL="228600" lvl="0" indent="-228600" algn="l" rtl="0">
              <a:lnSpc>
                <a:spcPct val="90000"/>
              </a:lnSpc>
              <a:spcBef>
                <a:spcPts val="1000"/>
              </a:spcBef>
              <a:spcAft>
                <a:spcPts val="0"/>
              </a:spcAft>
              <a:buClr>
                <a:srgbClr val="0C0C0C"/>
              </a:buClr>
              <a:buSzPts val="2800"/>
              <a:buChar char="•"/>
            </a:pPr>
            <a:r>
              <a:rPr lang="en-US">
                <a:solidFill>
                  <a:srgbClr val="0C0C0C"/>
                </a:solidFill>
              </a:rPr>
              <a:t>If they can’t read a word read it to them.</a:t>
            </a:r>
            <a:endParaRPr/>
          </a:p>
          <a:p>
            <a:pPr marL="228600" lvl="0" indent="-228600" algn="l" rtl="0">
              <a:lnSpc>
                <a:spcPct val="90000"/>
              </a:lnSpc>
              <a:spcBef>
                <a:spcPts val="1000"/>
              </a:spcBef>
              <a:spcAft>
                <a:spcPts val="0"/>
              </a:spcAft>
              <a:buClr>
                <a:srgbClr val="0C0C0C"/>
              </a:buClr>
              <a:buSzPts val="2800"/>
              <a:buChar char="•"/>
            </a:pPr>
            <a:r>
              <a:rPr lang="en-US">
                <a:solidFill>
                  <a:srgbClr val="0C0C0C"/>
                </a:solidFill>
              </a:rPr>
              <a:t>Talk about the book and celebrate their success.</a:t>
            </a:r>
            <a:endParaRPr/>
          </a:p>
        </p:txBody>
      </p:sp>
      <p:sp>
        <p:nvSpPr>
          <p:cNvPr id="286" name="Google Shape;286;p27"/>
          <p:cNvSpPr txBox="1">
            <a:spLocks noGrp="1"/>
          </p:cNvSpPr>
          <p:nvPr>
            <p:ph type="title"/>
          </p:nvPr>
        </p:nvSpPr>
        <p:spPr>
          <a:xfrm>
            <a:off x="479376" y="888232"/>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Listening to your child read their phonics E  book</a:t>
            </a:r>
            <a:endParaRPr/>
          </a:p>
        </p:txBody>
      </p:sp>
      <p:pic>
        <p:nvPicPr>
          <p:cNvPr id="287" name="Google Shape;287;p27"/>
          <p:cNvPicPr preferRelativeResize="0"/>
          <p:nvPr/>
        </p:nvPicPr>
        <p:blipFill rotWithShape="1">
          <a:blip r:embed="rId4">
            <a:alphaModFix/>
          </a:blip>
          <a:srcRect/>
          <a:stretch/>
        </p:blipFill>
        <p:spPr>
          <a:xfrm>
            <a:off x="8256240" y="3212976"/>
            <a:ext cx="3096344" cy="294772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1"/>
        <p:cNvGrpSpPr/>
        <p:nvPr/>
      </p:nvGrpSpPr>
      <p:grpSpPr>
        <a:xfrm>
          <a:off x="0" y="0"/>
          <a:ext cx="0" cy="0"/>
          <a:chOff x="0" y="0"/>
          <a:chExt cx="0" cy="0"/>
        </a:xfrm>
      </p:grpSpPr>
      <p:pic>
        <p:nvPicPr>
          <p:cNvPr id="292" name="Google Shape;292;p30" descr="A person and a child reading a book&#10;&#10;Description automatically generated with medium confidence"/>
          <p:cNvPicPr preferRelativeResize="0"/>
          <p:nvPr/>
        </p:nvPicPr>
        <p:blipFill rotWithShape="1">
          <a:blip r:embed="rId3">
            <a:alphaModFix/>
          </a:blip>
          <a:srcRect b="-1"/>
          <a:stretch/>
        </p:blipFill>
        <p:spPr>
          <a:xfrm>
            <a:off x="7336631" y="1929002"/>
            <a:ext cx="4359498" cy="3909005"/>
          </a:xfrm>
          <a:prstGeom prst="roundRect">
            <a:avLst>
              <a:gd name="adj" fmla="val 3700"/>
            </a:avLst>
          </a:prstGeom>
          <a:noFill/>
          <a:ln>
            <a:noFill/>
          </a:ln>
        </p:spPr>
      </p:pic>
      <p:sp>
        <p:nvSpPr>
          <p:cNvPr id="293" name="Google Shape;293;p30"/>
          <p:cNvSpPr txBox="1">
            <a:spLocks noGrp="1"/>
          </p:cNvSpPr>
          <p:nvPr>
            <p:ph type="body" idx="1"/>
          </p:nvPr>
        </p:nvSpPr>
        <p:spPr>
          <a:xfrm>
            <a:off x="479376" y="1916832"/>
            <a:ext cx="6624736"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800"/>
              <a:buNone/>
            </a:pPr>
            <a:r>
              <a:rPr lang="en-US" b="1">
                <a:solidFill>
                  <a:schemeClr val="accent2"/>
                </a:solidFill>
              </a:rPr>
              <a:t>The sharing book is for YOU to read:</a:t>
            </a:r>
            <a:endParaRPr/>
          </a:p>
          <a:p>
            <a:pPr marL="228600" lvl="0" indent="-228600" algn="l" rtl="0">
              <a:lnSpc>
                <a:spcPct val="90000"/>
              </a:lnSpc>
              <a:spcBef>
                <a:spcPts val="600"/>
              </a:spcBef>
              <a:spcAft>
                <a:spcPts val="0"/>
              </a:spcAft>
              <a:buClr>
                <a:srgbClr val="0C0C0C"/>
              </a:buClr>
              <a:buSzPts val="2400"/>
              <a:buChar char="•"/>
            </a:pPr>
            <a:r>
              <a:rPr lang="en-US" sz="2400">
                <a:solidFill>
                  <a:srgbClr val="0C0C0C"/>
                </a:solidFill>
              </a:rPr>
              <a:t>Make the story sound as exciting as you can by changing your voice.</a:t>
            </a:r>
            <a:endParaRPr/>
          </a:p>
          <a:p>
            <a:pPr marL="228600" lvl="0" indent="-228600" algn="l" rtl="0">
              <a:lnSpc>
                <a:spcPct val="90000"/>
              </a:lnSpc>
              <a:spcBef>
                <a:spcPts val="600"/>
              </a:spcBef>
              <a:spcAft>
                <a:spcPts val="0"/>
              </a:spcAft>
              <a:buClr>
                <a:srgbClr val="0C0C0C"/>
              </a:buClr>
              <a:buSzPts val="2400"/>
              <a:buChar char="•"/>
            </a:pPr>
            <a:r>
              <a:rPr lang="en-US" sz="2400">
                <a:solidFill>
                  <a:srgbClr val="0C0C0C"/>
                </a:solidFill>
              </a:rPr>
              <a:t>Talk with your child as much as you can:</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Introduce new and exciting language</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Encourage your child to use new vocabulary</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Make up sentences together</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Find different words to use</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Describe things you see.</a:t>
            </a:r>
            <a:endParaRPr/>
          </a:p>
        </p:txBody>
      </p:sp>
      <p:sp>
        <p:nvSpPr>
          <p:cNvPr id="294" name="Google Shape;294;p30"/>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Read to your child</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8"/>
        <p:cNvGrpSpPr/>
        <p:nvPr/>
      </p:nvGrpSpPr>
      <p:grpSpPr>
        <a:xfrm>
          <a:off x="0" y="0"/>
          <a:ext cx="0" cy="0"/>
          <a:chOff x="0" y="0"/>
          <a:chExt cx="0" cy="0"/>
        </a:xfrm>
      </p:grpSpPr>
      <p:pic>
        <p:nvPicPr>
          <p:cNvPr id="299" name="Google Shape;299;g303df65a61b_0_0"/>
          <p:cNvPicPr preferRelativeResize="0"/>
          <p:nvPr/>
        </p:nvPicPr>
        <p:blipFill>
          <a:blip r:embed="rId3">
            <a:alphaModFix/>
          </a:blip>
          <a:stretch>
            <a:fillRect/>
          </a:stretch>
        </p:blipFill>
        <p:spPr>
          <a:xfrm>
            <a:off x="152400" y="152400"/>
            <a:ext cx="11535800" cy="655320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3"/>
        <p:cNvGrpSpPr/>
        <p:nvPr/>
      </p:nvGrpSpPr>
      <p:grpSpPr>
        <a:xfrm>
          <a:off x="0" y="0"/>
          <a:ext cx="0" cy="0"/>
          <a:chOff x="0" y="0"/>
          <a:chExt cx="0" cy="0"/>
        </a:xfrm>
      </p:grpSpPr>
      <p:pic>
        <p:nvPicPr>
          <p:cNvPr id="304" name="Google Shape;304;g303df6b0e96_0_29"/>
          <p:cNvPicPr preferRelativeResize="0"/>
          <p:nvPr/>
        </p:nvPicPr>
        <p:blipFill>
          <a:blip r:embed="rId3">
            <a:alphaModFix/>
          </a:blip>
          <a:stretch>
            <a:fillRect/>
          </a:stretch>
        </p:blipFill>
        <p:spPr>
          <a:xfrm>
            <a:off x="152400" y="304800"/>
            <a:ext cx="11648376" cy="655320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09" name="Google Shape;309;p33"/>
          <p:cNvPicPr preferRelativeResize="0"/>
          <p:nvPr/>
        </p:nvPicPr>
        <p:blipFill rotWithShape="1">
          <a:blip r:embed="rId3">
            <a:alphaModFix/>
          </a:blip>
          <a:srcRect/>
          <a:stretch/>
        </p:blipFill>
        <p:spPr>
          <a:xfrm rot="5400000">
            <a:off x="2453463" y="1119009"/>
            <a:ext cx="7127343" cy="469931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31"/>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400"/>
              <a:buNone/>
            </a:pPr>
            <a:r>
              <a:rPr lang="en-US" sz="4400"/>
              <a:t>One of the greatest gifts adults can give is to read to children </a:t>
            </a:r>
            <a:endParaRPr/>
          </a:p>
          <a:p>
            <a:pPr marL="0" lvl="0" indent="0" algn="ctr" rtl="0">
              <a:lnSpc>
                <a:spcPct val="120000"/>
              </a:lnSpc>
              <a:spcBef>
                <a:spcPts val="1000"/>
              </a:spcBef>
              <a:spcAft>
                <a:spcPts val="0"/>
              </a:spcAft>
              <a:buClr>
                <a:schemeClr val="lt1"/>
              </a:buClr>
              <a:buSzPts val="2600"/>
              <a:buNone/>
            </a:pPr>
            <a:r>
              <a:rPr lang="en-US" b="0"/>
              <a:t>Carl Sagan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19" name="Google Shape;319;p14"/>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320" name="Google Shape;320;p14"/>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Spelling</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1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Grow the Code Chart </a:t>
            </a:r>
            <a:endParaRPr/>
          </a:p>
        </p:txBody>
      </p:sp>
      <p:pic>
        <p:nvPicPr>
          <p:cNvPr id="326" name="Google Shape;326;p17"/>
          <p:cNvPicPr preferRelativeResize="0"/>
          <p:nvPr/>
        </p:nvPicPr>
        <p:blipFill rotWithShape="1">
          <a:blip r:embed="rId3">
            <a:alphaModFix/>
          </a:blip>
          <a:srcRect/>
          <a:stretch/>
        </p:blipFill>
        <p:spPr>
          <a:xfrm>
            <a:off x="1557225" y="1395509"/>
            <a:ext cx="7856770" cy="506841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6"/>
          <p:cNvSpPr/>
          <p:nvPr/>
        </p:nvSpPr>
        <p:spPr>
          <a:xfrm>
            <a:off x="263352" y="1628800"/>
            <a:ext cx="11665296" cy="4968552"/>
          </a:xfrm>
          <a:prstGeom prst="roundRect">
            <a:avLst>
              <a:gd name="adj" fmla="val 4865"/>
            </a:avLst>
          </a:prstGeom>
          <a:solidFill>
            <a:schemeClr val="accent2">
              <a:alpha val="8627"/>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2" name="Google Shape;332;p16"/>
          <p:cNvSpPr txBox="1">
            <a:spLocks noGrp="1"/>
          </p:cNvSpPr>
          <p:nvPr>
            <p:ph type="body" idx="1"/>
          </p:nvPr>
        </p:nvSpPr>
        <p:spPr>
          <a:xfrm>
            <a:off x="47937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accent2"/>
              </a:buClr>
              <a:buSzPts val="8000"/>
              <a:buNone/>
            </a:pPr>
            <a:r>
              <a:rPr lang="en-US" sz="8000" u="sng">
                <a:solidFill>
                  <a:schemeClr val="accent2"/>
                </a:solidFill>
                <a:latin typeface="Calibri"/>
                <a:ea typeface="Calibri"/>
                <a:cs typeface="Calibri"/>
                <a:sym typeface="Calibri"/>
              </a:rPr>
              <a:t>sh</a:t>
            </a:r>
            <a:r>
              <a:rPr lang="en-US" sz="8000">
                <a:solidFill>
                  <a:schemeClr val="dk1"/>
                </a:solidFill>
                <a:latin typeface="Calibri"/>
                <a:ea typeface="Calibri"/>
                <a:cs typeface="Calibri"/>
                <a:sym typeface="Calibri"/>
              </a:rPr>
              <a:t>ell</a:t>
            </a:r>
            <a:endParaRPr/>
          </a:p>
          <a:p>
            <a:pPr marL="0" lvl="0" indent="0" algn="ctr" rtl="0">
              <a:lnSpc>
                <a:spcPct val="90000"/>
              </a:lnSpc>
              <a:spcBef>
                <a:spcPts val="1000"/>
              </a:spcBef>
              <a:spcAft>
                <a:spcPts val="0"/>
              </a:spcAft>
              <a:buClr>
                <a:schemeClr val="accent2"/>
              </a:buClr>
              <a:buSzPts val="8000"/>
              <a:buNone/>
            </a:pPr>
            <a:r>
              <a:rPr lang="en-US" sz="8000" u="sng">
                <a:solidFill>
                  <a:schemeClr val="accent2"/>
                </a:solidFill>
                <a:latin typeface="Calibri"/>
                <a:ea typeface="Calibri"/>
                <a:cs typeface="Calibri"/>
                <a:sym typeface="Calibri"/>
              </a:rPr>
              <a:t>ch</a:t>
            </a:r>
            <a:r>
              <a:rPr lang="en-US" sz="8000">
                <a:solidFill>
                  <a:schemeClr val="dk1"/>
                </a:solidFill>
                <a:latin typeface="Calibri"/>
                <a:ea typeface="Calibri"/>
                <a:cs typeface="Calibri"/>
                <a:sym typeface="Calibri"/>
              </a:rPr>
              <a:t>ef</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spe</a:t>
            </a:r>
            <a:r>
              <a:rPr lang="en-US" sz="8000" u="sng">
                <a:solidFill>
                  <a:schemeClr val="accent2"/>
                </a:solidFill>
                <a:latin typeface="Calibri"/>
                <a:ea typeface="Calibri"/>
                <a:cs typeface="Calibri"/>
                <a:sym typeface="Calibri"/>
              </a:rPr>
              <a:t>ci</a:t>
            </a:r>
            <a:r>
              <a:rPr lang="en-US" sz="8000">
                <a:solidFill>
                  <a:schemeClr val="dk1"/>
                </a:solidFill>
                <a:latin typeface="Calibri"/>
                <a:ea typeface="Calibri"/>
                <a:cs typeface="Calibri"/>
                <a:sym typeface="Calibri"/>
              </a:rPr>
              <a:t>al</a:t>
            </a:r>
            <a:endParaRPr sz="9600">
              <a:solidFill>
                <a:schemeClr val="dk1"/>
              </a:solidFill>
              <a:latin typeface="Calibri"/>
              <a:ea typeface="Calibri"/>
              <a:cs typeface="Calibri"/>
              <a:sym typeface="Calibri"/>
            </a:endParaRPr>
          </a:p>
        </p:txBody>
      </p:sp>
      <p:sp>
        <p:nvSpPr>
          <p:cNvPr id="333" name="Google Shape;333;p16"/>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All the different ways to write </a:t>
            </a:r>
            <a:br>
              <a:rPr lang="en-US"/>
            </a:br>
            <a:r>
              <a:rPr lang="en-US"/>
              <a:t>the phoneme sh:</a:t>
            </a:r>
            <a:endParaRPr/>
          </a:p>
        </p:txBody>
      </p:sp>
      <p:sp>
        <p:nvSpPr>
          <p:cNvPr id="334" name="Google Shape;334;p16"/>
          <p:cNvSpPr txBox="1">
            <a:spLocks noGrp="1"/>
          </p:cNvSpPr>
          <p:nvPr>
            <p:ph type="body" idx="2"/>
          </p:nvPr>
        </p:nvSpPr>
        <p:spPr>
          <a:xfrm>
            <a:off x="624001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8000"/>
              <a:buNone/>
            </a:pPr>
            <a:r>
              <a:rPr lang="en-US" sz="8000">
                <a:solidFill>
                  <a:schemeClr val="dk1"/>
                </a:solidFill>
                <a:latin typeface="Calibri"/>
                <a:ea typeface="Calibri"/>
                <a:cs typeface="Calibri"/>
                <a:sym typeface="Calibri"/>
              </a:rPr>
              <a:t>cap</a:t>
            </a:r>
            <a:r>
              <a:rPr lang="en-US" sz="8000" u="sng">
                <a:solidFill>
                  <a:schemeClr val="accent2"/>
                </a:solidFill>
                <a:latin typeface="Calibri"/>
                <a:ea typeface="Calibri"/>
                <a:cs typeface="Calibri"/>
                <a:sym typeface="Calibri"/>
              </a:rPr>
              <a:t>ti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man</a:t>
            </a:r>
            <a:r>
              <a:rPr lang="en-US" sz="8000" u="sng">
                <a:solidFill>
                  <a:schemeClr val="accent2"/>
                </a:solidFill>
                <a:latin typeface="Calibri"/>
                <a:ea typeface="Calibri"/>
                <a:cs typeface="Calibri"/>
                <a:sym typeface="Calibri"/>
              </a:rPr>
              <a:t>si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pa</a:t>
            </a:r>
            <a:r>
              <a:rPr lang="en-US" sz="8000" u="sng">
                <a:solidFill>
                  <a:schemeClr val="accent2"/>
                </a:solidFill>
                <a:latin typeface="Calibri"/>
                <a:ea typeface="Calibri"/>
                <a:cs typeface="Calibri"/>
                <a:sym typeface="Calibri"/>
              </a:rPr>
              <a:t>ssi</a:t>
            </a:r>
            <a:r>
              <a:rPr lang="en-US" sz="8000">
                <a:solidFill>
                  <a:schemeClr val="dk1"/>
                </a:solidFill>
                <a:latin typeface="Calibri"/>
                <a:ea typeface="Calibri"/>
                <a:cs typeface="Calibri"/>
                <a:sym typeface="Calibri"/>
              </a:rPr>
              <a:t>on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18"/>
          <p:cNvSpPr txBox="1">
            <a:spLocks noGrp="1"/>
          </p:cNvSpPr>
          <p:nvPr>
            <p:ph type="body" idx="1"/>
          </p:nvPr>
        </p:nvSpPr>
        <p:spPr>
          <a:xfrm>
            <a:off x="479376" y="2564904"/>
            <a:ext cx="4176464" cy="374441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3200"/>
              <a:buChar char="•"/>
            </a:pPr>
            <a:r>
              <a:rPr lang="en-US" sz="3200">
                <a:solidFill>
                  <a:schemeClr val="dk1"/>
                </a:solidFill>
              </a:rPr>
              <a:t>Say the word.</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Segment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Count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Write them down.</a:t>
            </a:r>
            <a:endParaRPr/>
          </a:p>
        </p:txBody>
      </p:sp>
      <p:sp>
        <p:nvSpPr>
          <p:cNvPr id="340" name="Google Shape;340;p18"/>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SzPts val="1400"/>
              <a:buNone/>
            </a:pPr>
            <a:r>
              <a:rPr lang="en-US"/>
              <a:t>Spelling</a:t>
            </a:r>
            <a:endParaRPr/>
          </a:p>
        </p:txBody>
      </p:sp>
      <p:pic>
        <p:nvPicPr>
          <p:cNvPr id="341" name="Google Shape;341;p18" descr="A picture containing person, indoor, wall&#10;&#10;Description automatically generated"/>
          <p:cNvPicPr preferRelativeResize="0"/>
          <p:nvPr/>
        </p:nvPicPr>
        <p:blipFill rotWithShape="1">
          <a:blip r:embed="rId3">
            <a:alphaModFix/>
          </a:blip>
          <a:srcRect/>
          <a:stretch/>
        </p:blipFill>
        <p:spPr>
          <a:xfrm>
            <a:off x="4891253" y="1801214"/>
            <a:ext cx="6741316" cy="4490459"/>
          </a:xfrm>
          <a:prstGeom prst="roundRect">
            <a:avLst>
              <a:gd name="adj" fmla="val 360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6" name="Google Shape;346;g156c4359d1d_0_5"/>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sp>
        <p:nvSpPr>
          <p:cNvPr id="347" name="Google Shape;347;g156c4359d1d_0_5"/>
          <p:cNvSpPr txBox="1"/>
          <p:nvPr/>
        </p:nvSpPr>
        <p:spPr>
          <a:xfrm>
            <a:off x="0" y="2780928"/>
            <a:ext cx="12192000" cy="1092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Phonics Screening Check (PSC) </a:t>
            </a:r>
            <a:endParaRPr sz="6500" b="1"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pic>
        <p:nvPicPr>
          <p:cNvPr id="352" name="Google Shape;352;g156c4359d1d_0_62"/>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sp>
        <p:nvSpPr>
          <p:cNvPr id="353" name="Google Shape;353;g156c4359d1d_0_62"/>
          <p:cNvSpPr txBox="1"/>
          <p:nvPr/>
        </p:nvSpPr>
        <p:spPr>
          <a:xfrm>
            <a:off x="0" y="2780928"/>
            <a:ext cx="12192000" cy="209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Life after Little Wandle!</a:t>
            </a:r>
            <a:endParaRPr sz="6500" b="1"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6500"/>
              <a:buFont typeface="Arial"/>
              <a:buNone/>
            </a:pPr>
            <a:r>
              <a:rPr lang="en-US" sz="6500" b="1" i="0" u="none" strike="noStrike" cap="none">
                <a:solidFill>
                  <a:schemeClr val="lt1"/>
                </a:solidFill>
                <a:latin typeface="Calibri"/>
                <a:ea typeface="Calibri"/>
                <a:cs typeface="Calibri"/>
                <a:sym typeface="Calibri"/>
              </a:rPr>
              <a:t>What happens next? </a:t>
            </a:r>
            <a:endParaRPr sz="6500" b="1"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pic>
        <p:nvPicPr>
          <p:cNvPr id="358" name="Google Shape;358;g303df6b0e96_0_24"/>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sp>
        <p:nvSpPr>
          <p:cNvPr id="359" name="Google Shape;359;g303df6b0e96_0_24"/>
          <p:cNvSpPr txBox="1"/>
          <p:nvPr/>
        </p:nvSpPr>
        <p:spPr>
          <a:xfrm>
            <a:off x="0" y="2780928"/>
            <a:ext cx="12192000" cy="1092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500"/>
              <a:buFont typeface="Arial"/>
              <a:buNone/>
            </a:pPr>
            <a:r>
              <a:rPr lang="en-US" sz="6500" b="1">
                <a:solidFill>
                  <a:schemeClr val="lt1"/>
                </a:solidFill>
                <a:latin typeface="Calibri"/>
                <a:ea typeface="Calibri"/>
                <a:cs typeface="Calibri"/>
                <a:sym typeface="Calibri"/>
              </a:rPr>
              <a:t>Fluency</a:t>
            </a:r>
            <a:endParaRPr sz="6500" b="1"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364" name="Google Shape;364;g303df6b0e96_0_0"/>
          <p:cNvPicPr preferRelativeResize="0"/>
          <p:nvPr/>
        </p:nvPicPr>
        <p:blipFill rotWithShape="1">
          <a:blip r:embed="rId3">
            <a:alphaModFix amt="4000"/>
          </a:blip>
          <a:srcRect/>
          <a:stretch/>
        </p:blipFill>
        <p:spPr>
          <a:xfrm>
            <a:off x="263352" y="-1179512"/>
            <a:ext cx="8556549" cy="8935310"/>
          </a:xfrm>
          <a:prstGeom prst="rect">
            <a:avLst/>
          </a:prstGeom>
          <a:noFill/>
          <a:ln>
            <a:noFill/>
          </a:ln>
        </p:spPr>
      </p:pic>
      <p:pic>
        <p:nvPicPr>
          <p:cNvPr id="365" name="Google Shape;365;g303df6b0e96_0_0"/>
          <p:cNvPicPr preferRelativeResize="0"/>
          <p:nvPr/>
        </p:nvPicPr>
        <p:blipFill>
          <a:blip r:embed="rId4">
            <a:alphaModFix/>
          </a:blip>
          <a:stretch>
            <a:fillRect/>
          </a:stretch>
        </p:blipFill>
        <p:spPr>
          <a:xfrm>
            <a:off x="0" y="701006"/>
            <a:ext cx="12191999" cy="545598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pic>
        <p:nvPicPr>
          <p:cNvPr id="370" name="Google Shape;370;g303df6b0e96_0_6"/>
          <p:cNvPicPr preferRelativeResize="0"/>
          <p:nvPr/>
        </p:nvPicPr>
        <p:blipFill>
          <a:blip r:embed="rId3">
            <a:alphaModFix/>
          </a:blip>
          <a:stretch>
            <a:fillRect/>
          </a:stretch>
        </p:blipFill>
        <p:spPr>
          <a:xfrm>
            <a:off x="66850" y="637175"/>
            <a:ext cx="11887202" cy="52474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g303df6b0e96_0_10"/>
          <p:cNvPicPr preferRelativeResize="0"/>
          <p:nvPr/>
        </p:nvPicPr>
        <p:blipFill>
          <a:blip r:embed="rId3">
            <a:alphaModFix/>
          </a:blip>
          <a:stretch>
            <a:fillRect/>
          </a:stretch>
        </p:blipFill>
        <p:spPr>
          <a:xfrm>
            <a:off x="152400" y="152400"/>
            <a:ext cx="11887198" cy="645627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pic>
        <p:nvPicPr>
          <p:cNvPr id="380" name="Google Shape;380;g303df6b0e96_0_15"/>
          <p:cNvPicPr preferRelativeResize="0"/>
          <p:nvPr/>
        </p:nvPicPr>
        <p:blipFill>
          <a:blip r:embed="rId3">
            <a:alphaModFix/>
          </a:blip>
          <a:stretch>
            <a:fillRect/>
          </a:stretch>
        </p:blipFill>
        <p:spPr>
          <a:xfrm>
            <a:off x="152400" y="152400"/>
            <a:ext cx="11887199" cy="61361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g156c4359d1d_1_0"/>
          <p:cNvSpPr txBox="1">
            <a:spLocks noGrp="1"/>
          </p:cNvSpPr>
          <p:nvPr>
            <p:ph type="body" idx="1"/>
          </p:nvPr>
        </p:nvSpPr>
        <p:spPr>
          <a:xfrm>
            <a:off x="479376" y="1916832"/>
            <a:ext cx="11161200" cy="4392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2800"/>
              <a:buFont typeface="Arial"/>
              <a:buNone/>
            </a:pPr>
            <a:r>
              <a:rPr lang="en-US" sz="3000">
                <a:solidFill>
                  <a:schemeClr val="accent1"/>
                </a:solidFill>
              </a:rPr>
              <a:t>Link to Little Wandle Website for parents/carers  </a:t>
            </a:r>
            <a:r>
              <a:rPr lang="en-US" sz="3000" u="sng">
                <a:solidFill>
                  <a:schemeClr val="hlink"/>
                </a:solidFill>
                <a:hlinkClick r:id="rId3"/>
              </a:rPr>
              <a:t>https://www.littlewandlelettersandsounds.org.uk/resources/for-parents/</a:t>
            </a:r>
            <a:r>
              <a:rPr lang="en-US" sz="3000">
                <a:solidFill>
                  <a:schemeClr val="accent1"/>
                </a:solidFill>
              </a:rPr>
              <a:t> </a:t>
            </a:r>
            <a:endParaRPr sz="3000">
              <a:solidFill>
                <a:schemeClr val="accent1"/>
              </a:solidFill>
            </a:endParaRPr>
          </a:p>
          <a:p>
            <a:pPr marL="0" lvl="0" indent="0" algn="ctr" rtl="0">
              <a:lnSpc>
                <a:spcPct val="90000"/>
              </a:lnSpc>
              <a:spcBef>
                <a:spcPts val="0"/>
              </a:spcBef>
              <a:spcAft>
                <a:spcPts val="0"/>
              </a:spcAft>
              <a:buClr>
                <a:schemeClr val="dk1"/>
              </a:buClr>
              <a:buSzPts val="2800"/>
              <a:buFont typeface="Arial"/>
              <a:buNone/>
            </a:pPr>
            <a:endParaRPr sz="3000">
              <a:solidFill>
                <a:schemeClr val="accent1"/>
              </a:solidFill>
            </a:endParaRPr>
          </a:p>
          <a:p>
            <a:pPr marL="0" lvl="0" indent="0" algn="ctr" rtl="0">
              <a:lnSpc>
                <a:spcPct val="90000"/>
              </a:lnSpc>
              <a:spcBef>
                <a:spcPts val="0"/>
              </a:spcBef>
              <a:spcAft>
                <a:spcPts val="0"/>
              </a:spcAft>
              <a:buClr>
                <a:schemeClr val="dk1"/>
              </a:buClr>
              <a:buSzPts val="2800"/>
              <a:buFont typeface="Arial"/>
              <a:buNone/>
            </a:pPr>
            <a:r>
              <a:rPr lang="en-US" sz="3000">
                <a:solidFill>
                  <a:schemeClr val="accent1"/>
                </a:solidFill>
              </a:rPr>
              <a:t>This powerpoint will go onto class pages of school website </a:t>
            </a:r>
            <a:endParaRPr sz="3000">
              <a:solidFill>
                <a:schemeClr val="accent1"/>
              </a:solidFill>
            </a:endParaRPr>
          </a:p>
          <a:p>
            <a:pPr marL="0" lvl="0" indent="0" algn="ctr" rtl="0">
              <a:lnSpc>
                <a:spcPct val="90000"/>
              </a:lnSpc>
              <a:spcBef>
                <a:spcPts val="0"/>
              </a:spcBef>
              <a:spcAft>
                <a:spcPts val="0"/>
              </a:spcAft>
              <a:buClr>
                <a:schemeClr val="dk1"/>
              </a:buClr>
              <a:buSzPts val="2800"/>
              <a:buFont typeface="Arial"/>
              <a:buNone/>
            </a:pPr>
            <a:endParaRPr sz="3000">
              <a:solidFill>
                <a:schemeClr val="accent1"/>
              </a:solidFill>
            </a:endParaRPr>
          </a:p>
          <a:p>
            <a:pPr marL="0" lvl="0" indent="0" algn="l" rtl="0">
              <a:lnSpc>
                <a:spcPct val="90000"/>
              </a:lnSpc>
              <a:spcBef>
                <a:spcPts val="1000"/>
              </a:spcBef>
              <a:spcAft>
                <a:spcPts val="0"/>
              </a:spcAft>
              <a:buSzPts val="2800"/>
              <a:buNone/>
            </a:pP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g156c4359d1d_1_5"/>
          <p:cNvSpPr txBox="1">
            <a:spLocks noGrp="1"/>
          </p:cNvSpPr>
          <p:nvPr>
            <p:ph type="body" idx="1"/>
          </p:nvPr>
        </p:nvSpPr>
        <p:spPr>
          <a:xfrm>
            <a:off x="515401" y="3429007"/>
            <a:ext cx="11161200" cy="4392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1000"/>
              </a:spcBef>
              <a:spcAft>
                <a:spcPts val="0"/>
              </a:spcAft>
              <a:buSzPts val="2800"/>
              <a:buNone/>
            </a:pPr>
            <a:r>
              <a:rPr lang="en-US" sz="3900">
                <a:solidFill>
                  <a:srgbClr val="FF9900"/>
                </a:solidFill>
              </a:rPr>
              <a:t>Thank you for attending our information session</a:t>
            </a:r>
            <a:r>
              <a:rPr lang="en-US"/>
              <a:t>. </a:t>
            </a:r>
            <a:endParaRPr/>
          </a:p>
        </p:txBody>
      </p:sp>
      <p:sp>
        <p:nvSpPr>
          <p:cNvPr id="391" name="Google Shape;391;g156c4359d1d_1_5"/>
          <p:cNvSpPr txBox="1">
            <a:spLocks noGrp="1"/>
          </p:cNvSpPr>
          <p:nvPr>
            <p:ph type="title"/>
          </p:nvPr>
        </p:nvSpPr>
        <p:spPr>
          <a:xfrm>
            <a:off x="645526" y="1208781"/>
            <a:ext cx="9793200" cy="11520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SzPts val="1400"/>
              <a:buNone/>
            </a:pPr>
            <a:r>
              <a:rPr lang="en-US"/>
              <a:t>Any Questions? </a:t>
            </a:r>
            <a:endParaRPr/>
          </a:p>
        </p:txBody>
      </p:sp>
    </p:spTree>
  </p:cSld>
  <p:clrMapOvr>
    <a:masterClrMapping/>
  </p:clrMapOvr>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2209</Words>
  <Application>Microsoft Macintosh PowerPoint</Application>
  <PresentationFormat>Widescreen</PresentationFormat>
  <Paragraphs>168</Paragraphs>
  <Slides>50</Slides>
  <Notes>50</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50</vt:i4>
      </vt:variant>
    </vt:vector>
  </HeadingPairs>
  <TitlesOfParts>
    <vt:vector size="58" baseType="lpstr">
      <vt:lpstr>Arial</vt:lpstr>
      <vt:lpstr>Calibri</vt:lpstr>
      <vt:lpstr>Courier New</vt:lpstr>
      <vt:lpstr>Presentation cover</vt:lpstr>
      <vt:lpstr>Normal body copy page</vt:lpstr>
      <vt:lpstr>3_Normal body copy page</vt:lpstr>
      <vt:lpstr>Custom Design</vt:lpstr>
      <vt:lpstr>4_Normal body copy page</vt:lpstr>
      <vt:lpstr>PowerPoint Presentation</vt:lpstr>
      <vt:lpstr> Phonics and Early Reading</vt:lpstr>
      <vt:lpstr>PowerPoint Presentation</vt:lpstr>
      <vt:lpstr>How many times have you already read today?</vt:lpstr>
      <vt:lpstr>PowerPoint Presentation</vt:lpstr>
      <vt:lpstr>Little Wandle Letters and Sounds Revised</vt:lpstr>
      <vt:lpstr>Phonics is:</vt:lpstr>
      <vt:lpstr>PowerPoint Presentation</vt:lpstr>
      <vt:lpstr>Terminology </vt:lpstr>
      <vt:lpstr>Teaching order – Year R  </vt:lpstr>
      <vt:lpstr>PowerPoint Presentation</vt:lpstr>
      <vt:lpstr>PowerPoint Presentation</vt:lpstr>
      <vt:lpstr>PowerPoint Presentation</vt:lpstr>
      <vt:lpstr>PowerPoint Presentation</vt:lpstr>
      <vt:lpstr>Blending to read words</vt:lpstr>
      <vt:lpstr>Supporting your child with phonics</vt:lpstr>
      <vt:lpstr>In Year 1 your child continues to learn the entire alphabetic code:</vt:lpstr>
      <vt:lpstr>PowerPoint Presentation</vt:lpstr>
      <vt:lpstr>PowerPoint Presentation</vt:lpstr>
      <vt:lpstr>Automaticity </vt:lpstr>
      <vt:lpstr>PowerPoint Presentation</vt:lpstr>
      <vt:lpstr>Tricky words </vt:lpstr>
      <vt:lpstr>PowerPoint Presentation</vt:lpstr>
      <vt:lpstr>How we make learning stick </vt:lpstr>
      <vt:lpstr>PowerPoint Presentation</vt:lpstr>
      <vt:lpstr>How do we teach reading in books?</vt:lpstr>
      <vt:lpstr>We use assessment to match your child to the right level of book</vt:lpstr>
      <vt:lpstr>Reading a book at the right level</vt:lpstr>
      <vt:lpstr>PowerPoint Presentation</vt:lpstr>
      <vt:lpstr>The most important thing you can do is read with your child</vt:lpstr>
      <vt:lpstr>Books going home</vt:lpstr>
      <vt:lpstr>Listening to your child read their phonics E  book</vt:lpstr>
      <vt:lpstr>Read to your child</vt:lpstr>
      <vt:lpstr>PowerPoint Presentation</vt:lpstr>
      <vt:lpstr>PowerPoint Presentation</vt:lpstr>
      <vt:lpstr>PowerPoint Presentation</vt:lpstr>
      <vt:lpstr>PowerPoint Presentation</vt:lpstr>
      <vt:lpstr>PowerPoint Presentation</vt:lpstr>
      <vt:lpstr>Grow the Code Chart </vt:lpstr>
      <vt:lpstr>All the different ways to write  the phoneme sh:</vt:lpstr>
      <vt:lpstr>Spelling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heathercastleman@aol.com</cp:lastModifiedBy>
  <cp:revision>1</cp:revision>
  <dcterms:modified xsi:type="dcterms:W3CDTF">2024-09-28T20:29:15Z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