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Lst>
  <p:sldSz cy="6858000" cx="12192000"/>
  <p:notesSz cx="6858000" cy="9144000"/>
  <p:embeddedFontLst>
    <p:embeddedFont>
      <p:font typeface="Gill Sans"/>
      <p:regular r:id="rId20"/>
      <p:bold r:id="rId21"/>
    </p:embeddedFont>
    <p:embeddedFont>
      <p:font typeface="Open Sans"/>
      <p:regular r:id="rId22"/>
      <p:bold r:id="rId23"/>
      <p:italic r:id="rId24"/>
      <p:boldItalic r:id="rId2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26" roundtripDataSignature="AMtx7mg3JyJB2SfKt/9rIxffleK/GXxQx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font" Target="fonts/GillSans-regular.fntdata"/><Relationship Id="rId22" Type="http://schemas.openxmlformats.org/officeDocument/2006/relationships/font" Target="fonts/OpenSans-regular.fntdata"/><Relationship Id="rId21" Type="http://schemas.openxmlformats.org/officeDocument/2006/relationships/font" Target="fonts/GillSans-bold.fntdata"/><Relationship Id="rId24" Type="http://schemas.openxmlformats.org/officeDocument/2006/relationships/font" Target="fonts/OpenSans-italic.fntdata"/><Relationship Id="rId23" Type="http://schemas.openxmlformats.org/officeDocument/2006/relationships/font" Target="fonts/OpenSans-bold.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customschemas.google.com/relationships/presentationmetadata" Target="metadata"/><Relationship Id="rId25" Type="http://schemas.openxmlformats.org/officeDocument/2006/relationships/font" Target="fonts/OpenSans-boldItalic.fntdata"/><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93" name="Google Shape;93;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06" name="Google Shape;106;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12" name="Google Shape;112;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23" name="Google Shape;123;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Give dice</a:t>
            </a:r>
            <a:endParaRPr/>
          </a:p>
        </p:txBody>
      </p:sp>
      <p:sp>
        <p:nvSpPr>
          <p:cNvPr id="135" name="Google Shape;135;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5" name="Google Shape;145;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55" name="Google Shape;155;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5" name="Google Shape;165;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75" name="Google Shape;175;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85" name="Google Shape;185;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95" name="Google Shape;195;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05" name="Google Shape;205;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15" name="Google Shape;215;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25" name="Google Shape;225;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35" name="Google Shape;235;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17"/>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Gill Sans"/>
              <a:buNone/>
              <a:defRPr b="1" i="0" sz="60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 name="Google Shape;13;p17"/>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l">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 name="Google Shape;15;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 name="Google Shape;16;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1pPr>
            <a:lvl2pPr indent="0" lvl="1"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2pPr>
            <a:lvl3pPr indent="0" lvl="2"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3pPr>
            <a:lvl4pPr indent="0" lvl="3"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4pPr>
            <a:lvl5pPr indent="0" lvl="4"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5pPr>
            <a:lvl6pPr indent="0" lvl="5"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6pPr>
            <a:lvl7pPr indent="0" lvl="6"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7pPr>
            <a:lvl8pPr indent="0" lvl="7"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8pPr>
            <a:lvl9pPr indent="0" lvl="8"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9pPr>
          </a:lstStyle>
          <a:p>
            <a:pPr indent="0" lvl="0" marL="0" rtl="0" algn="r">
              <a:spcBef>
                <a:spcPts val="0"/>
              </a:spcBef>
              <a:spcAft>
                <a:spcPts val="0"/>
              </a:spcAft>
              <a:buNone/>
            </a:pPr>
            <a:fld id="{00000000-1234-1234-1234-123412341234}" type="slidenum">
              <a:rPr lang="en-GB"/>
              <a:t>‹#›</a:t>
            </a:fld>
            <a:endParaRPr/>
          </a:p>
        </p:txBody>
      </p:sp>
      <p:cxnSp>
        <p:nvCxnSpPr>
          <p:cNvPr id="17" name="Google Shape;17;p17"/>
          <p:cNvCxnSpPr/>
          <p:nvPr/>
        </p:nvCxnSpPr>
        <p:spPr>
          <a:xfrm>
            <a:off x="715890" y="1114050"/>
            <a:ext cx="0" cy="5735637"/>
          </a:xfrm>
          <a:prstGeom prst="straightConnector1">
            <a:avLst/>
          </a:prstGeom>
          <a:noFill/>
          <a:ln cap="sq" cmpd="sng" w="25400">
            <a:solidFill>
              <a:schemeClr val="accent2"/>
            </a:solidFill>
            <a:prstDash val="solid"/>
            <a:bevel/>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8" name="Shape 18"/>
        <p:cNvGrpSpPr/>
        <p:nvPr/>
      </p:nvGrpSpPr>
      <p:grpSpPr>
        <a:xfrm>
          <a:off x="0" y="0"/>
          <a:ext cx="0" cy="0"/>
          <a:chOff x="0" y="0"/>
          <a:chExt cx="0" cy="0"/>
        </a:xfrm>
      </p:grpSpPr>
      <p:sp>
        <p:nvSpPr>
          <p:cNvPr id="19" name="Google Shape;19;p1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1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1" name="Google Shape;21;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1pPr>
            <a:lvl2pPr indent="0" lvl="1"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2pPr>
            <a:lvl3pPr indent="0" lvl="2"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3pPr>
            <a:lvl4pPr indent="0" lvl="3"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4pPr>
            <a:lvl5pPr indent="0" lvl="4"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5pPr>
            <a:lvl6pPr indent="0" lvl="5"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6pPr>
            <a:lvl7pPr indent="0" lvl="6"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7pPr>
            <a:lvl8pPr indent="0" lvl="7"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8pPr>
            <a:lvl9pPr indent="0" lvl="8"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9pPr>
          </a:lstStyle>
          <a:p>
            <a:pPr indent="0" lvl="0" marL="0" rtl="0" algn="r">
              <a:spcBef>
                <a:spcPts val="0"/>
              </a:spcBef>
              <a:spcAft>
                <a:spcPts val="0"/>
              </a:spcAft>
              <a:buNone/>
            </a:pPr>
            <a:fld id="{00000000-1234-1234-1234-123412341234}" type="slidenum">
              <a:rPr lang="en-GB"/>
              <a:t>‹#›</a:t>
            </a:fld>
            <a:endParaRPr/>
          </a:p>
        </p:txBody>
      </p:sp>
      <p:cxnSp>
        <p:nvCxnSpPr>
          <p:cNvPr id="24" name="Google Shape;24;p18"/>
          <p:cNvCxnSpPr/>
          <p:nvPr/>
        </p:nvCxnSpPr>
        <p:spPr>
          <a:xfrm>
            <a:off x="715890" y="356812"/>
            <a:ext cx="0" cy="6492875"/>
          </a:xfrm>
          <a:prstGeom prst="straightConnector1">
            <a:avLst/>
          </a:prstGeom>
          <a:noFill/>
          <a:ln cap="sq" cmpd="sng" w="25400">
            <a:solidFill>
              <a:schemeClr val="accent2"/>
            </a:solidFill>
            <a:prstDash val="solid"/>
            <a:bevel/>
            <a:headEnd len="sm" w="sm" type="none"/>
            <a:tailEnd len="sm" w="sm" type="none"/>
          </a:ln>
        </p:spPr>
      </p:cxn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5" name="Shape 25"/>
        <p:cNvGrpSpPr/>
        <p:nvPr/>
      </p:nvGrpSpPr>
      <p:grpSpPr>
        <a:xfrm>
          <a:off x="0" y="0"/>
          <a:ext cx="0" cy="0"/>
          <a:chOff x="0" y="0"/>
          <a:chExt cx="0" cy="0"/>
        </a:xfrm>
      </p:grpSpPr>
      <p:sp>
        <p:nvSpPr>
          <p:cNvPr id="26" name="Google Shape;26;p19"/>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Gill Sans"/>
              <a:buNone/>
              <a:defRPr b="1" i="0" sz="60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19"/>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8" name="Google Shape;28;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 name="Google Shape;30;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1pPr>
            <a:lvl2pPr indent="0" lvl="1"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2pPr>
            <a:lvl3pPr indent="0" lvl="2"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3pPr>
            <a:lvl4pPr indent="0" lvl="3"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4pPr>
            <a:lvl5pPr indent="0" lvl="4"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5pPr>
            <a:lvl6pPr indent="0" lvl="5"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6pPr>
            <a:lvl7pPr indent="0" lvl="6"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7pPr>
            <a:lvl8pPr indent="0" lvl="7"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8pPr>
            <a:lvl9pPr indent="0" lvl="8"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9pPr>
          </a:lstStyle>
          <a:p>
            <a:pPr indent="0" lvl="0" marL="0" rtl="0" algn="r">
              <a:spcBef>
                <a:spcPts val="0"/>
              </a:spcBef>
              <a:spcAft>
                <a:spcPts val="0"/>
              </a:spcAft>
              <a:buNone/>
            </a:pPr>
            <a:fld id="{00000000-1234-1234-1234-123412341234}" type="slidenum">
              <a:rPr lang="en-GB"/>
              <a:t>‹#›</a:t>
            </a:fld>
            <a:endParaRPr/>
          </a:p>
        </p:txBody>
      </p:sp>
      <p:cxnSp>
        <p:nvCxnSpPr>
          <p:cNvPr id="31" name="Google Shape;31;p19"/>
          <p:cNvCxnSpPr/>
          <p:nvPr/>
        </p:nvCxnSpPr>
        <p:spPr>
          <a:xfrm>
            <a:off x="715890" y="1701425"/>
            <a:ext cx="0" cy="5148262"/>
          </a:xfrm>
          <a:prstGeom prst="straightConnector1">
            <a:avLst/>
          </a:prstGeom>
          <a:noFill/>
          <a:ln cap="sq" cmpd="sng" w="25400">
            <a:solidFill>
              <a:schemeClr val="accent2"/>
            </a:solidFill>
            <a:prstDash val="solid"/>
            <a:bevel/>
            <a:headEnd len="sm" w="sm" type="none"/>
            <a:tailEnd len="sm" w="sm"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2" name="Shape 32"/>
        <p:cNvGrpSpPr/>
        <p:nvPr/>
      </p:nvGrpSpPr>
      <p:grpSpPr>
        <a:xfrm>
          <a:off x="0" y="0"/>
          <a:ext cx="0" cy="0"/>
          <a:chOff x="0" y="0"/>
          <a:chExt cx="0" cy="0"/>
        </a:xfrm>
      </p:grpSpPr>
      <p:sp>
        <p:nvSpPr>
          <p:cNvPr id="33" name="Google Shape;33;p2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20"/>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5" name="Google Shape;35;p20"/>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2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 name="Google Shape;37;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1pPr>
            <a:lvl2pPr indent="0" lvl="1"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2pPr>
            <a:lvl3pPr indent="0" lvl="2"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3pPr>
            <a:lvl4pPr indent="0" lvl="3"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4pPr>
            <a:lvl5pPr indent="0" lvl="4"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5pPr>
            <a:lvl6pPr indent="0" lvl="5"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6pPr>
            <a:lvl7pPr indent="0" lvl="6"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7pPr>
            <a:lvl8pPr indent="0" lvl="7"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8pPr>
            <a:lvl9pPr indent="0" lvl="8"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9pPr>
          </a:lstStyle>
          <a:p>
            <a:pPr indent="0" lvl="0" marL="0" rtl="0" algn="r">
              <a:spcBef>
                <a:spcPts val="0"/>
              </a:spcBef>
              <a:spcAft>
                <a:spcPts val="0"/>
              </a:spcAft>
              <a:buNone/>
            </a:pPr>
            <a:fld id="{00000000-1234-1234-1234-123412341234}" type="slidenum">
              <a:rPr lang="en-GB"/>
              <a:t>‹#›</a:t>
            </a:fld>
            <a:endParaRPr/>
          </a:p>
        </p:txBody>
      </p:sp>
      <p:cxnSp>
        <p:nvCxnSpPr>
          <p:cNvPr id="39" name="Google Shape;39;p20"/>
          <p:cNvCxnSpPr/>
          <p:nvPr/>
        </p:nvCxnSpPr>
        <p:spPr>
          <a:xfrm>
            <a:off x="715890" y="356812"/>
            <a:ext cx="0" cy="6492875"/>
          </a:xfrm>
          <a:prstGeom prst="straightConnector1">
            <a:avLst/>
          </a:prstGeom>
          <a:noFill/>
          <a:ln cap="sq" cmpd="sng" w="25400">
            <a:solidFill>
              <a:schemeClr val="accent2"/>
            </a:solidFill>
            <a:prstDash val="solid"/>
            <a:bevel/>
            <a:headEnd len="sm" w="sm" type="none"/>
            <a:tailEnd len="sm" w="sm" type="none"/>
          </a:ln>
        </p:spPr>
      </p:cxn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21"/>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21"/>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21"/>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21"/>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21"/>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2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1pPr>
            <a:lvl2pPr indent="0" lvl="1"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2pPr>
            <a:lvl3pPr indent="0" lvl="2"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3pPr>
            <a:lvl4pPr indent="0" lvl="3"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4pPr>
            <a:lvl5pPr indent="0" lvl="4"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5pPr>
            <a:lvl6pPr indent="0" lvl="5"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6pPr>
            <a:lvl7pPr indent="0" lvl="6"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7pPr>
            <a:lvl8pPr indent="0" lvl="7"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8pPr>
            <a:lvl9pPr indent="0" lvl="8"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9pPr>
          </a:lstStyle>
          <a:p>
            <a:pPr indent="0" lvl="0" marL="0" rtl="0" algn="r">
              <a:spcBef>
                <a:spcPts val="0"/>
              </a:spcBef>
              <a:spcAft>
                <a:spcPts val="0"/>
              </a:spcAft>
              <a:buNone/>
            </a:pPr>
            <a:fld id="{00000000-1234-1234-1234-123412341234}" type="slidenum">
              <a:rPr lang="en-GB"/>
              <a:t>‹#›</a:t>
            </a:fld>
            <a:endParaRPr/>
          </a:p>
        </p:txBody>
      </p:sp>
      <p:cxnSp>
        <p:nvCxnSpPr>
          <p:cNvPr id="49" name="Google Shape;49;p21"/>
          <p:cNvCxnSpPr/>
          <p:nvPr/>
        </p:nvCxnSpPr>
        <p:spPr>
          <a:xfrm>
            <a:off x="715890" y="356812"/>
            <a:ext cx="0" cy="6492875"/>
          </a:xfrm>
          <a:prstGeom prst="straightConnector1">
            <a:avLst/>
          </a:prstGeom>
          <a:noFill/>
          <a:ln cap="sq" cmpd="sng" w="25400">
            <a:solidFill>
              <a:schemeClr val="accent2"/>
            </a:solidFill>
            <a:prstDash val="solid"/>
            <a:bevel/>
            <a:headEnd len="sm" w="sm" type="none"/>
            <a:tailEnd len="sm" w="sm" type="none"/>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0" name="Shape 50"/>
        <p:cNvGrpSpPr/>
        <p:nvPr/>
      </p:nvGrpSpPr>
      <p:grpSpPr>
        <a:xfrm>
          <a:off x="0" y="0"/>
          <a:ext cx="0" cy="0"/>
          <a:chOff x="0" y="0"/>
          <a:chExt cx="0" cy="0"/>
        </a:xfrm>
      </p:grpSpPr>
      <p:sp>
        <p:nvSpPr>
          <p:cNvPr id="51" name="Google Shape;51;p2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4" name="Google Shape;54;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1pPr>
            <a:lvl2pPr indent="0" lvl="1"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2pPr>
            <a:lvl3pPr indent="0" lvl="2"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3pPr>
            <a:lvl4pPr indent="0" lvl="3"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4pPr>
            <a:lvl5pPr indent="0" lvl="4"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5pPr>
            <a:lvl6pPr indent="0" lvl="5"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6pPr>
            <a:lvl7pPr indent="0" lvl="6"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7pPr>
            <a:lvl8pPr indent="0" lvl="7"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8pPr>
            <a:lvl9pPr indent="0" lvl="8"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9pPr>
          </a:lstStyle>
          <a:p>
            <a:pPr indent="0" lvl="0" marL="0" rtl="0" algn="r">
              <a:spcBef>
                <a:spcPts val="0"/>
              </a:spcBef>
              <a:spcAft>
                <a:spcPts val="0"/>
              </a:spcAft>
              <a:buNone/>
            </a:pPr>
            <a:fld id="{00000000-1234-1234-1234-123412341234}" type="slidenum">
              <a:rPr lang="en-GB"/>
              <a:t>‹#›</a:t>
            </a:fld>
            <a:endParaRPr/>
          </a:p>
        </p:txBody>
      </p:sp>
      <p:cxnSp>
        <p:nvCxnSpPr>
          <p:cNvPr id="55" name="Google Shape;55;p22"/>
          <p:cNvCxnSpPr/>
          <p:nvPr/>
        </p:nvCxnSpPr>
        <p:spPr>
          <a:xfrm>
            <a:off x="715890" y="356812"/>
            <a:ext cx="0" cy="6492875"/>
          </a:xfrm>
          <a:prstGeom prst="straightConnector1">
            <a:avLst/>
          </a:prstGeom>
          <a:noFill/>
          <a:ln cap="sq" cmpd="sng" w="25400">
            <a:solidFill>
              <a:schemeClr val="accent2"/>
            </a:solidFill>
            <a:prstDash val="solid"/>
            <a:bevel/>
            <a:headEnd len="sm" w="sm" type="none"/>
            <a:tailEnd len="sm" w="sm" type="none"/>
          </a:ln>
        </p:spPr>
      </p:cxn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6" name="Shape 56"/>
        <p:cNvGrpSpPr/>
        <p:nvPr/>
      </p:nvGrpSpPr>
      <p:grpSpPr>
        <a:xfrm>
          <a:off x="0" y="0"/>
          <a:ext cx="0" cy="0"/>
          <a:chOff x="0" y="0"/>
          <a:chExt cx="0" cy="0"/>
        </a:xfrm>
      </p:grpSpPr>
      <p:sp>
        <p:nvSpPr>
          <p:cNvPr id="57" name="Google Shape;57;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8" name="Google Shape;58;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1pPr>
            <a:lvl2pPr indent="0" lvl="1"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2pPr>
            <a:lvl3pPr indent="0" lvl="2"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3pPr>
            <a:lvl4pPr indent="0" lvl="3"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4pPr>
            <a:lvl5pPr indent="0" lvl="4"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5pPr>
            <a:lvl6pPr indent="0" lvl="5"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6pPr>
            <a:lvl7pPr indent="0" lvl="6"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7pPr>
            <a:lvl8pPr indent="0" lvl="7"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8pPr>
            <a:lvl9pPr indent="0" lvl="8"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9pPr>
          </a:lstStyle>
          <a:p>
            <a:pPr indent="0" lvl="0" marL="0" rtl="0" algn="r">
              <a:spcBef>
                <a:spcPts val="0"/>
              </a:spcBef>
              <a:spcAft>
                <a:spcPts val="0"/>
              </a:spcAft>
              <a:buNone/>
            </a:pPr>
            <a:fld id="{00000000-1234-1234-1234-123412341234}" type="slidenum">
              <a:rPr lang="en-GB"/>
              <a:t>‹#›</a:t>
            </a:fld>
            <a:endParaRPr/>
          </a:p>
        </p:txBody>
      </p:sp>
      <p:cxnSp>
        <p:nvCxnSpPr>
          <p:cNvPr id="60" name="Google Shape;60;p23"/>
          <p:cNvCxnSpPr/>
          <p:nvPr/>
        </p:nvCxnSpPr>
        <p:spPr>
          <a:xfrm>
            <a:off x="715890" y="356812"/>
            <a:ext cx="0" cy="6492875"/>
          </a:xfrm>
          <a:prstGeom prst="straightConnector1">
            <a:avLst/>
          </a:prstGeom>
          <a:noFill/>
          <a:ln cap="sq" cmpd="sng" w="25400">
            <a:solidFill>
              <a:schemeClr val="accent2"/>
            </a:solidFill>
            <a:prstDash val="solid"/>
            <a:bevel/>
            <a:headEnd len="sm" w="sm" type="none"/>
            <a:tailEnd len="sm" w="sm" type="none"/>
          </a:ln>
        </p:spPr>
      </p:cxn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1" name="Shape 61"/>
        <p:cNvGrpSpPr/>
        <p:nvPr/>
      </p:nvGrpSpPr>
      <p:grpSpPr>
        <a:xfrm>
          <a:off x="0" y="0"/>
          <a:ext cx="0" cy="0"/>
          <a:chOff x="0" y="0"/>
          <a:chExt cx="0" cy="0"/>
        </a:xfrm>
      </p:grpSpPr>
      <p:sp>
        <p:nvSpPr>
          <p:cNvPr id="62" name="Google Shape;62;p2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Gill Sans"/>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24"/>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4" name="Google Shape;64;p24"/>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1pPr>
            <a:lvl2pPr indent="0" lvl="1"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2pPr>
            <a:lvl3pPr indent="0" lvl="2"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3pPr>
            <a:lvl4pPr indent="0" lvl="3"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4pPr>
            <a:lvl5pPr indent="0" lvl="4"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5pPr>
            <a:lvl6pPr indent="0" lvl="5"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6pPr>
            <a:lvl7pPr indent="0" lvl="6"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7pPr>
            <a:lvl8pPr indent="0" lvl="7"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8pPr>
            <a:lvl9pPr indent="0" lvl="8"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9pPr>
          </a:lstStyle>
          <a:p>
            <a:pPr indent="0" lvl="0" marL="0" rtl="0" algn="r">
              <a:spcBef>
                <a:spcPts val="0"/>
              </a:spcBef>
              <a:spcAft>
                <a:spcPts val="0"/>
              </a:spcAft>
              <a:buNone/>
            </a:pPr>
            <a:fld id="{00000000-1234-1234-1234-123412341234}" type="slidenum">
              <a:rPr lang="en-GB"/>
              <a:t>‹#›</a:t>
            </a:fld>
            <a:endParaRPr/>
          </a:p>
        </p:txBody>
      </p:sp>
      <p:cxnSp>
        <p:nvCxnSpPr>
          <p:cNvPr id="68" name="Google Shape;68;p24"/>
          <p:cNvCxnSpPr/>
          <p:nvPr/>
        </p:nvCxnSpPr>
        <p:spPr>
          <a:xfrm>
            <a:off x="715890" y="356812"/>
            <a:ext cx="0" cy="6492875"/>
          </a:xfrm>
          <a:prstGeom prst="straightConnector1">
            <a:avLst/>
          </a:prstGeom>
          <a:noFill/>
          <a:ln cap="sq" cmpd="sng" w="25400">
            <a:solidFill>
              <a:schemeClr val="accent2"/>
            </a:solidFill>
            <a:prstDash val="solid"/>
            <a:bevel/>
            <a:headEnd len="sm" w="sm" type="none"/>
            <a:tailEnd len="sm" w="sm" type="none"/>
          </a:ln>
        </p:spPr>
      </p:cxn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9" name="Shape 69"/>
        <p:cNvGrpSpPr/>
        <p:nvPr/>
      </p:nvGrpSpPr>
      <p:grpSpPr>
        <a:xfrm>
          <a:off x="0" y="0"/>
          <a:ext cx="0" cy="0"/>
          <a:chOff x="0" y="0"/>
          <a:chExt cx="0" cy="0"/>
        </a:xfrm>
      </p:grpSpPr>
      <p:sp>
        <p:nvSpPr>
          <p:cNvPr id="70" name="Google Shape;70;p25"/>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Gill Sans"/>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25"/>
          <p:cNvSpPr/>
          <p:nvPr>
            <p:ph idx="2" type="pic"/>
          </p:nvPr>
        </p:nvSpPr>
        <p:spPr>
          <a:xfrm>
            <a:off x="5183188" y="987425"/>
            <a:ext cx="6172200" cy="4873625"/>
          </a:xfrm>
          <a:prstGeom prst="rect">
            <a:avLst/>
          </a:prstGeom>
          <a:noFill/>
          <a:ln>
            <a:noFill/>
          </a:ln>
        </p:spPr>
      </p:sp>
      <p:sp>
        <p:nvSpPr>
          <p:cNvPr id="72" name="Google Shape;72;p25"/>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3" name="Google Shape;73;p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5" name="Google Shape;75;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1pPr>
            <a:lvl2pPr indent="0" lvl="1"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2pPr>
            <a:lvl3pPr indent="0" lvl="2"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3pPr>
            <a:lvl4pPr indent="0" lvl="3"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4pPr>
            <a:lvl5pPr indent="0" lvl="4"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5pPr>
            <a:lvl6pPr indent="0" lvl="5"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6pPr>
            <a:lvl7pPr indent="0" lvl="6"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7pPr>
            <a:lvl8pPr indent="0" lvl="7"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8pPr>
            <a:lvl9pPr indent="0" lvl="8"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9pPr>
          </a:lstStyle>
          <a:p>
            <a:pPr indent="0" lvl="0" marL="0" rtl="0" algn="r">
              <a:spcBef>
                <a:spcPts val="0"/>
              </a:spcBef>
              <a:spcAft>
                <a:spcPts val="0"/>
              </a:spcAft>
              <a:buNone/>
            </a:pPr>
            <a:fld id="{00000000-1234-1234-1234-123412341234}" type="slidenum">
              <a:rPr lang="en-GB"/>
              <a:t>‹#›</a:t>
            </a:fld>
            <a:endParaRPr/>
          </a:p>
        </p:txBody>
      </p:sp>
      <p:cxnSp>
        <p:nvCxnSpPr>
          <p:cNvPr id="76" name="Google Shape;76;p25"/>
          <p:cNvCxnSpPr/>
          <p:nvPr/>
        </p:nvCxnSpPr>
        <p:spPr>
          <a:xfrm>
            <a:off x="715890" y="356812"/>
            <a:ext cx="0" cy="6492875"/>
          </a:xfrm>
          <a:prstGeom prst="straightConnector1">
            <a:avLst/>
          </a:prstGeom>
          <a:noFill/>
          <a:ln cap="sq" cmpd="sng" w="25400">
            <a:solidFill>
              <a:schemeClr val="accent2"/>
            </a:solidFill>
            <a:prstDash val="solid"/>
            <a:bevel/>
            <a:headEnd len="sm" w="sm" type="none"/>
            <a:tailEnd len="sm" w="sm" type="none"/>
          </a:ln>
        </p:spPr>
      </p:cxn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7" name="Shape 77"/>
        <p:cNvGrpSpPr/>
        <p:nvPr/>
      </p:nvGrpSpPr>
      <p:grpSpPr>
        <a:xfrm>
          <a:off x="0" y="0"/>
          <a:ext cx="0" cy="0"/>
          <a:chOff x="0" y="0"/>
          <a:chExt cx="0" cy="0"/>
        </a:xfrm>
      </p:grpSpPr>
      <p:sp>
        <p:nvSpPr>
          <p:cNvPr id="78" name="Google Shape;78;p2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26"/>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0" name="Google Shape;80;p2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1" name="Google Shape;81;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1pPr>
            <a:lvl2pPr indent="0" lvl="1"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2pPr>
            <a:lvl3pPr indent="0" lvl="2"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3pPr>
            <a:lvl4pPr indent="0" lvl="3"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4pPr>
            <a:lvl5pPr indent="0" lvl="4"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5pPr>
            <a:lvl6pPr indent="0" lvl="5"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6pPr>
            <a:lvl7pPr indent="0" lvl="6"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7pPr>
            <a:lvl8pPr indent="0" lvl="7"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8pPr>
            <a:lvl9pPr indent="0" lvl="8"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9pPr>
          </a:lstStyle>
          <a:p>
            <a:pPr indent="0" lvl="0" marL="0" rtl="0" algn="r">
              <a:spcBef>
                <a:spcPts val="0"/>
              </a:spcBef>
              <a:spcAft>
                <a:spcPts val="0"/>
              </a:spcAft>
              <a:buNone/>
            </a:pPr>
            <a:fld id="{00000000-1234-1234-1234-123412341234}" type="slidenum">
              <a:rPr lang="en-GB"/>
              <a:t>‹#›</a:t>
            </a:fld>
            <a:endParaRPr/>
          </a:p>
        </p:txBody>
      </p:sp>
      <p:cxnSp>
        <p:nvCxnSpPr>
          <p:cNvPr id="83" name="Google Shape;83;p26"/>
          <p:cNvCxnSpPr/>
          <p:nvPr/>
        </p:nvCxnSpPr>
        <p:spPr>
          <a:xfrm>
            <a:off x="715890" y="356812"/>
            <a:ext cx="0" cy="6492875"/>
          </a:xfrm>
          <a:prstGeom prst="straightConnector1">
            <a:avLst/>
          </a:prstGeom>
          <a:noFill/>
          <a:ln cap="sq" cmpd="sng" w="25400">
            <a:solidFill>
              <a:schemeClr val="accent2"/>
            </a:solidFill>
            <a:prstDash val="solid"/>
            <a:bevel/>
            <a:headEnd len="sm" w="sm" type="none"/>
            <a:tailEnd len="sm" w="sm" type="none"/>
          </a:ln>
        </p:spPr>
      </p:cxn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4" name="Shape 84"/>
        <p:cNvGrpSpPr/>
        <p:nvPr/>
      </p:nvGrpSpPr>
      <p:grpSpPr>
        <a:xfrm>
          <a:off x="0" y="0"/>
          <a:ext cx="0" cy="0"/>
          <a:chOff x="0" y="0"/>
          <a:chExt cx="0" cy="0"/>
        </a:xfrm>
      </p:grpSpPr>
      <p:sp>
        <p:nvSpPr>
          <p:cNvPr id="85" name="Google Shape;85;p27"/>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6" name="Google Shape;86;p27"/>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7" name="Google Shape;87;p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8" name="Google Shape;88;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9" name="Google Shape;89;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1pPr>
            <a:lvl2pPr indent="0" lvl="1"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2pPr>
            <a:lvl3pPr indent="0" lvl="2"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3pPr>
            <a:lvl4pPr indent="0" lvl="3"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4pPr>
            <a:lvl5pPr indent="0" lvl="4"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5pPr>
            <a:lvl6pPr indent="0" lvl="5"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6pPr>
            <a:lvl7pPr indent="0" lvl="6"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7pPr>
            <a:lvl8pPr indent="0" lvl="7"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8pPr>
            <a:lvl9pPr indent="0" lvl="8" marL="0" marR="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9pPr>
          </a:lstStyle>
          <a:p>
            <a:pPr indent="0" lvl="0" marL="0" rtl="0" algn="r">
              <a:spcBef>
                <a:spcPts val="0"/>
              </a:spcBef>
              <a:spcAft>
                <a:spcPts val="0"/>
              </a:spcAft>
              <a:buNone/>
            </a:pPr>
            <a:fld id="{00000000-1234-1234-1234-123412341234}" type="slidenum">
              <a:rPr lang="en-GB"/>
              <a:t>‹#›</a:t>
            </a:fld>
            <a:endParaRPr/>
          </a:p>
        </p:txBody>
      </p:sp>
      <p:cxnSp>
        <p:nvCxnSpPr>
          <p:cNvPr id="90" name="Google Shape;90;p27"/>
          <p:cNvCxnSpPr/>
          <p:nvPr/>
        </p:nvCxnSpPr>
        <p:spPr>
          <a:xfrm flipH="1" rot="10800000">
            <a:off x="8313" y="261865"/>
            <a:ext cx="11353802" cy="1"/>
          </a:xfrm>
          <a:prstGeom prst="straightConnector1">
            <a:avLst/>
          </a:prstGeom>
          <a:noFill/>
          <a:ln cap="sq" cmpd="sng" w="25400">
            <a:solidFill>
              <a:schemeClr val="accent2"/>
            </a:solidFill>
            <a:prstDash val="solid"/>
            <a:bevel/>
            <a:headEnd len="sm" w="sm" type="none"/>
            <a:tailEnd len="sm" w="sm" type="none"/>
          </a:ln>
        </p:spPr>
      </p:cxn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800"/>
              <a:buFont typeface="Gill Sans"/>
              <a:buNone/>
              <a:defRPr b="0" i="0" sz="4800" u="none" cap="none" strike="noStrike">
                <a:solidFill>
                  <a:schemeClr val="dk1"/>
                </a:solidFill>
                <a:latin typeface="Gill Sans"/>
                <a:ea typeface="Gill Sans"/>
                <a:cs typeface="Gill Sans"/>
                <a:sym typeface="Gill Sans"/>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p1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31800" lvl="0" marL="457200" marR="0" rtl="0" algn="l">
              <a:lnSpc>
                <a:spcPct val="90000"/>
              </a:lnSpc>
              <a:spcBef>
                <a:spcPts val="1000"/>
              </a:spcBef>
              <a:spcAft>
                <a:spcPts val="0"/>
              </a:spcAft>
              <a:buClr>
                <a:schemeClr val="dk1"/>
              </a:buClr>
              <a:buSzPts val="3200"/>
              <a:buFont typeface="Arial"/>
              <a:buChar char="•"/>
              <a:defRPr b="0" i="0" sz="3200" u="none" cap="none" strike="noStrike">
                <a:solidFill>
                  <a:schemeClr val="dk1"/>
                </a:solidFill>
                <a:latin typeface="Gill Sans"/>
                <a:ea typeface="Gill Sans"/>
                <a:cs typeface="Gill Sans"/>
                <a:sym typeface="Gill Sans"/>
              </a:defRPr>
            </a:lvl1pPr>
            <a:lvl2pPr indent="-406400" lvl="1" marL="914400" marR="0" rtl="0" algn="l">
              <a:lnSpc>
                <a:spcPct val="90000"/>
              </a:lnSpc>
              <a:spcBef>
                <a:spcPts val="500"/>
              </a:spcBef>
              <a:spcAft>
                <a:spcPts val="0"/>
              </a:spcAft>
              <a:buClr>
                <a:schemeClr val="dk1"/>
              </a:buClr>
              <a:buSzPts val="2800"/>
              <a:buFont typeface="Arial"/>
              <a:buChar char="•"/>
              <a:defRPr b="0" i="0" sz="2800" u="none" cap="none" strike="noStrike">
                <a:solidFill>
                  <a:schemeClr val="dk1"/>
                </a:solidFill>
                <a:latin typeface="Gill Sans"/>
                <a:ea typeface="Gill Sans"/>
                <a:cs typeface="Gill Sans"/>
                <a:sym typeface="Gill Sans"/>
              </a:defRPr>
            </a:lvl2pPr>
            <a:lvl3pPr indent="-381000" lvl="2" marL="13716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Gill Sans"/>
                <a:ea typeface="Gill Sans"/>
                <a:cs typeface="Gill Sans"/>
                <a:sym typeface="Gill Sans"/>
              </a:defRPr>
            </a:lvl3pPr>
            <a:lvl4pPr indent="-355600" lvl="3" marL="18288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Gill Sans"/>
                <a:ea typeface="Gill Sans"/>
                <a:cs typeface="Gill Sans"/>
                <a:sym typeface="Gill Sans"/>
              </a:defRPr>
            </a:lvl4pPr>
            <a:lvl5pPr indent="-355600" lvl="4" marL="22860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Gill Sans"/>
                <a:ea typeface="Gill Sans"/>
                <a:cs typeface="Gill Sans"/>
                <a:sym typeface="Gill Sans"/>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Gill Sans"/>
                <a:ea typeface="Gill Sans"/>
                <a:cs typeface="Gill Sans"/>
                <a:sym typeface="Gill Sans"/>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Gill Sans"/>
                <a:ea typeface="Gill Sans"/>
                <a:cs typeface="Gill Sans"/>
                <a:sym typeface="Gill Sans"/>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Gill Sans"/>
                <a:ea typeface="Gill Sans"/>
                <a:cs typeface="Gill Sans"/>
                <a:sym typeface="Gill Sans"/>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Gill Sans"/>
                <a:ea typeface="Gill Sans"/>
                <a:cs typeface="Gill Sans"/>
                <a:sym typeface="Gill Sans"/>
              </a:defRPr>
            </a:lvl9pPr>
          </a:lstStyle>
          <a:p/>
        </p:txBody>
      </p:sp>
      <p:sp>
        <p:nvSpPr>
          <p:cNvPr id="8" name="Google Shape;8;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1" i="0" sz="1200" u="none" cap="none" strike="noStrike">
                <a:solidFill>
                  <a:srgbClr val="888888"/>
                </a:solidFill>
                <a:latin typeface="Gill Sans"/>
                <a:ea typeface="Gill Sans"/>
                <a:cs typeface="Gill Sans"/>
                <a:sym typeface="Gill Sans"/>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Gill Sans"/>
                <a:ea typeface="Gill Sans"/>
                <a:cs typeface="Gill Sans"/>
                <a:sym typeface="Gill Sans"/>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Gill Sans"/>
                <a:ea typeface="Gill Sans"/>
                <a:cs typeface="Gill Sans"/>
                <a:sym typeface="Gill Sans"/>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Gill Sans"/>
                <a:ea typeface="Gill Sans"/>
                <a:cs typeface="Gill Sans"/>
                <a:sym typeface="Gill Sans"/>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Gill Sans"/>
                <a:ea typeface="Gill Sans"/>
                <a:cs typeface="Gill Sans"/>
                <a:sym typeface="Gill Sans"/>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Gill Sans"/>
                <a:ea typeface="Gill Sans"/>
                <a:cs typeface="Gill Sans"/>
                <a:sym typeface="Gill Sans"/>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Gill Sans"/>
                <a:ea typeface="Gill Sans"/>
                <a:cs typeface="Gill Sans"/>
                <a:sym typeface="Gill Sans"/>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Gill Sans"/>
                <a:ea typeface="Gill Sans"/>
                <a:cs typeface="Gill Sans"/>
                <a:sym typeface="Gill Sans"/>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Gill Sans"/>
                <a:ea typeface="Gill Sans"/>
                <a:cs typeface="Gill Sans"/>
                <a:sym typeface="Gill Sans"/>
              </a:defRPr>
            </a:lvl9pPr>
          </a:lstStyle>
          <a:p/>
        </p:txBody>
      </p:sp>
      <p:sp>
        <p:nvSpPr>
          <p:cNvPr id="9" name="Google Shape;9;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0" sz="1200" u="none" cap="none" strike="noStrike">
                <a:solidFill>
                  <a:srgbClr val="888888"/>
                </a:solidFill>
                <a:latin typeface="Gill Sans"/>
                <a:ea typeface="Gill Sans"/>
                <a:cs typeface="Gill Sans"/>
                <a:sym typeface="Gill Sans"/>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Gill Sans"/>
                <a:ea typeface="Gill Sans"/>
                <a:cs typeface="Gill Sans"/>
                <a:sym typeface="Gill Sans"/>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Gill Sans"/>
                <a:ea typeface="Gill Sans"/>
                <a:cs typeface="Gill Sans"/>
                <a:sym typeface="Gill Sans"/>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Gill Sans"/>
                <a:ea typeface="Gill Sans"/>
                <a:cs typeface="Gill Sans"/>
                <a:sym typeface="Gill Sans"/>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Gill Sans"/>
                <a:ea typeface="Gill Sans"/>
                <a:cs typeface="Gill Sans"/>
                <a:sym typeface="Gill Sans"/>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Gill Sans"/>
                <a:ea typeface="Gill Sans"/>
                <a:cs typeface="Gill Sans"/>
                <a:sym typeface="Gill Sans"/>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Gill Sans"/>
                <a:ea typeface="Gill Sans"/>
                <a:cs typeface="Gill Sans"/>
                <a:sym typeface="Gill Sans"/>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Gill Sans"/>
                <a:ea typeface="Gill Sans"/>
                <a:cs typeface="Gill Sans"/>
                <a:sym typeface="Gill Sans"/>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Gill Sans"/>
                <a:ea typeface="Gill Sans"/>
                <a:cs typeface="Gill Sans"/>
                <a:sym typeface="Gill Sans"/>
              </a:defRPr>
            </a:lvl9pPr>
          </a:lstStyle>
          <a:p/>
        </p:txBody>
      </p:sp>
      <p:sp>
        <p:nvSpPr>
          <p:cNvPr id="10" name="Google Shape;10;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1pPr>
            <a:lvl2pPr indent="0" lvl="1" marL="0" marR="0" rtl="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2pPr>
            <a:lvl3pPr indent="0" lvl="2" marL="0" marR="0" rtl="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3pPr>
            <a:lvl4pPr indent="0" lvl="3" marL="0" marR="0" rtl="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4pPr>
            <a:lvl5pPr indent="0" lvl="4" marL="0" marR="0" rtl="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5pPr>
            <a:lvl6pPr indent="0" lvl="5" marL="0" marR="0" rtl="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6pPr>
            <a:lvl7pPr indent="0" lvl="6" marL="0" marR="0" rtl="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7pPr>
            <a:lvl8pPr indent="0" lvl="7" marL="0" marR="0" rtl="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8pPr>
            <a:lvl9pPr indent="0" lvl="8" marL="0" marR="0" rtl="0" algn="r">
              <a:lnSpc>
                <a:spcPct val="100000"/>
              </a:lnSpc>
              <a:spcBef>
                <a:spcPts val="0"/>
              </a:spcBef>
              <a:spcAft>
                <a:spcPts val="0"/>
              </a:spcAft>
              <a:buClr>
                <a:srgbClr val="000000"/>
              </a:buClr>
              <a:buSzPts val="1200"/>
              <a:buFont typeface="Arial"/>
              <a:buNone/>
              <a:defRPr b="1" i="0" sz="1200" u="none" cap="none" strike="noStrike">
                <a:solidFill>
                  <a:srgbClr val="888888"/>
                </a:solidFill>
                <a:latin typeface="Gill Sans"/>
                <a:ea typeface="Gill Sans"/>
                <a:cs typeface="Gill Sans"/>
                <a:sym typeface="Gill Sans"/>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9.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4" name="Shape 94"/>
        <p:cNvGrpSpPr/>
        <p:nvPr/>
      </p:nvGrpSpPr>
      <p:grpSpPr>
        <a:xfrm>
          <a:off x="0" y="0"/>
          <a:ext cx="0" cy="0"/>
          <a:chOff x="0" y="0"/>
          <a:chExt cx="0" cy="0"/>
        </a:xfrm>
      </p:grpSpPr>
      <p:sp>
        <p:nvSpPr>
          <p:cNvPr id="95" name="Google Shape;95;p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Gill Sans"/>
              <a:ea typeface="Gill Sans"/>
              <a:cs typeface="Gill Sans"/>
              <a:sym typeface="Gill Sans"/>
            </a:endParaRPr>
          </a:p>
        </p:txBody>
      </p:sp>
      <p:sp>
        <p:nvSpPr>
          <p:cNvPr id="96" name="Google Shape;96;p1"/>
          <p:cNvSpPr/>
          <p:nvPr/>
        </p:nvSpPr>
        <p:spPr>
          <a:xfrm>
            <a:off x="0" y="0"/>
            <a:ext cx="12192000" cy="6858000"/>
          </a:xfrm>
          <a:prstGeom prst="rect">
            <a:avLst/>
          </a:prstGeom>
          <a:gradFill>
            <a:gsLst>
              <a:gs pos="0">
                <a:schemeClr val="accent2"/>
              </a:gs>
              <a:gs pos="100000">
                <a:schemeClr val="accent4"/>
              </a:gs>
            </a:gsLst>
            <a:lin ang="189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Gill Sans"/>
              <a:buNone/>
            </a:pPr>
            <a:r>
              <a:t/>
            </a:r>
            <a:endParaRPr b="0" i="0" sz="1800" u="none" cap="none" strike="noStrike">
              <a:solidFill>
                <a:srgbClr val="FFFFFF"/>
              </a:solidFill>
              <a:latin typeface="Open Sans"/>
              <a:ea typeface="Open Sans"/>
              <a:cs typeface="Open Sans"/>
              <a:sym typeface="Open Sans"/>
            </a:endParaRPr>
          </a:p>
        </p:txBody>
      </p:sp>
      <p:pic>
        <p:nvPicPr>
          <p:cNvPr descr="Colorful patterns on the sky" id="97" name="Google Shape;97;p1"/>
          <p:cNvPicPr preferRelativeResize="0"/>
          <p:nvPr/>
        </p:nvPicPr>
        <p:blipFill rotWithShape="1">
          <a:blip r:embed="rId3">
            <a:alphaModFix amt="35000"/>
          </a:blip>
          <a:srcRect b="10192" l="0" r="0" t="5538"/>
          <a:stretch/>
        </p:blipFill>
        <p:spPr>
          <a:xfrm>
            <a:off x="20" y="-8877"/>
            <a:ext cx="12191980" cy="6858000"/>
          </a:xfrm>
          <a:prstGeom prst="rect">
            <a:avLst/>
          </a:prstGeom>
          <a:noFill/>
          <a:ln>
            <a:noFill/>
          </a:ln>
        </p:spPr>
      </p:pic>
      <p:sp>
        <p:nvSpPr>
          <p:cNvPr id="98" name="Google Shape;98;p1"/>
          <p:cNvSpPr txBox="1"/>
          <p:nvPr>
            <p:ph type="ctrTitle"/>
          </p:nvPr>
        </p:nvSpPr>
        <p:spPr>
          <a:xfrm>
            <a:off x="1256275" y="2271449"/>
            <a:ext cx="9679449" cy="2847058"/>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rgbClr val="FFFFFF"/>
              </a:buClr>
              <a:buSzPts val="7200"/>
              <a:buFont typeface="Gill Sans"/>
              <a:buNone/>
            </a:pPr>
            <a:r>
              <a:rPr lang="en-GB" sz="7200">
                <a:solidFill>
                  <a:srgbClr val="FFFFFF"/>
                </a:solidFill>
              </a:rPr>
              <a:t>MATHS IN EYFS</a:t>
            </a:r>
            <a:endParaRPr/>
          </a:p>
        </p:txBody>
      </p:sp>
      <p:sp>
        <p:nvSpPr>
          <p:cNvPr id="99" name="Google Shape;99;p1"/>
          <p:cNvSpPr txBox="1"/>
          <p:nvPr>
            <p:ph idx="1" type="subTitle"/>
          </p:nvPr>
        </p:nvSpPr>
        <p:spPr>
          <a:xfrm>
            <a:off x="1256275" y="5098254"/>
            <a:ext cx="9679449" cy="750259"/>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2400"/>
              <a:buNone/>
            </a:pPr>
            <a:r>
              <a:rPr lang="en-GB">
                <a:solidFill>
                  <a:srgbClr val="FFFFFF"/>
                </a:solidFill>
              </a:rPr>
              <a:t>Parent Presentation 2025</a:t>
            </a:r>
            <a:endParaRPr/>
          </a:p>
        </p:txBody>
      </p:sp>
      <p:cxnSp>
        <p:nvCxnSpPr>
          <p:cNvPr id="100" name="Google Shape;100;p1"/>
          <p:cNvCxnSpPr/>
          <p:nvPr/>
        </p:nvCxnSpPr>
        <p:spPr>
          <a:xfrm>
            <a:off x="8878" y="806470"/>
            <a:ext cx="8453437" cy="0"/>
          </a:xfrm>
          <a:prstGeom prst="straightConnector1">
            <a:avLst/>
          </a:prstGeom>
          <a:noFill/>
          <a:ln cap="sq" cmpd="sng" w="25400">
            <a:solidFill>
              <a:srgbClr val="FFFFFF"/>
            </a:solidFill>
            <a:prstDash val="solid"/>
            <a:bevel/>
            <a:headEnd len="sm" w="sm" type="none"/>
            <a:tailEnd len="sm" w="sm" type="none"/>
          </a:ln>
        </p:spPr>
      </p:cxnSp>
      <p:sp>
        <p:nvSpPr>
          <p:cNvPr id="101" name="Google Shape;101;p1"/>
          <p:cNvSpPr/>
          <p:nvPr/>
        </p:nvSpPr>
        <p:spPr>
          <a:xfrm>
            <a:off x="544954" y="2875093"/>
            <a:ext cx="139039" cy="139039"/>
          </a:xfrm>
          <a:custGeom>
            <a:rect b="b" l="l" r="r" t="t"/>
            <a:pathLst>
              <a:path extrusionOk="0" h="139039" w="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Gill Sans"/>
              <a:buNone/>
            </a:pPr>
            <a:r>
              <a:t/>
            </a:r>
            <a:endParaRPr b="0" i="0" sz="1800" u="none" cap="none" strike="noStrike">
              <a:solidFill>
                <a:srgbClr val="000000"/>
              </a:solidFill>
              <a:latin typeface="Open Sans"/>
              <a:ea typeface="Open Sans"/>
              <a:cs typeface="Open Sans"/>
              <a:sym typeface="Open Sans"/>
            </a:endParaRPr>
          </a:p>
        </p:txBody>
      </p:sp>
      <p:sp>
        <p:nvSpPr>
          <p:cNvPr id="102" name="Google Shape;102;p1"/>
          <p:cNvSpPr/>
          <p:nvPr/>
        </p:nvSpPr>
        <p:spPr>
          <a:xfrm>
            <a:off x="903734" y="3104388"/>
            <a:ext cx="91138" cy="91138"/>
          </a:xfrm>
          <a:custGeom>
            <a:rect b="b" l="l" r="r" t="t"/>
            <a:pathLst>
              <a:path extrusionOk="0" h="91138" w="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Gill Sans"/>
              <a:buNone/>
            </a:pPr>
            <a:r>
              <a:t/>
            </a:r>
            <a:endParaRPr b="0" i="0" sz="1800" u="none" cap="none" strike="noStrike">
              <a:solidFill>
                <a:srgbClr val="000000"/>
              </a:solidFill>
              <a:latin typeface="Open Sans"/>
              <a:ea typeface="Open Sans"/>
              <a:cs typeface="Open Sans"/>
              <a:sym typeface="Open Sans"/>
            </a:endParaRPr>
          </a:p>
        </p:txBody>
      </p:sp>
      <p:sp>
        <p:nvSpPr>
          <p:cNvPr id="103" name="Google Shape;103;p1"/>
          <p:cNvSpPr/>
          <p:nvPr/>
        </p:nvSpPr>
        <p:spPr>
          <a:xfrm>
            <a:off x="529414" y="3619532"/>
            <a:ext cx="127714" cy="127714"/>
          </a:xfrm>
          <a:custGeom>
            <a:rect b="b" l="l" r="r" t="t"/>
            <a:pathLst>
              <a:path extrusionOk="0" h="127714" w="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Gill Sans"/>
              <a:buNone/>
            </a:pPr>
            <a:r>
              <a:t/>
            </a:r>
            <a:endParaRPr b="0" i="0" sz="1800" u="none" cap="none" strike="noStrike">
              <a:solidFill>
                <a:srgbClr val="000000"/>
              </a:solidFill>
              <a:latin typeface="Open Sans"/>
              <a:ea typeface="Open Sans"/>
              <a:cs typeface="Open Sans"/>
              <a:sym typeface="Open Sans"/>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sp>
        <p:nvSpPr>
          <p:cNvPr id="108" name="Google Shape;108;p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800"/>
              <a:buFont typeface="Gill Sans"/>
              <a:buNone/>
            </a:pPr>
            <a:r>
              <a:rPr lang="en-GB"/>
              <a:t>EYFS Statutory Educational Programme:</a:t>
            </a:r>
            <a:endParaRPr/>
          </a:p>
        </p:txBody>
      </p:sp>
      <p:sp>
        <p:nvSpPr>
          <p:cNvPr id="109" name="Google Shape;109;p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fontScale="77500" lnSpcReduction="20000"/>
          </a:bodyPr>
          <a:lstStyle/>
          <a:p>
            <a:pPr indent="-228600" lvl="0" marL="228600" rtl="0" algn="l">
              <a:lnSpc>
                <a:spcPct val="90000"/>
              </a:lnSpc>
              <a:spcBef>
                <a:spcPts val="0"/>
              </a:spcBef>
              <a:spcAft>
                <a:spcPts val="0"/>
              </a:spcAft>
              <a:buClr>
                <a:schemeClr val="dk1"/>
              </a:buClr>
              <a:buSzPct val="100000"/>
              <a:buChar char="•"/>
            </a:pPr>
            <a:r>
              <a:rPr lang="en-GB"/>
              <a:t>Developing a strong grounding in number is essential so that all children develop the necessary building blocks to excel mathematically. Children should be able to count confidently, develop a deep understanding of the numbers to 10, the relationships between them and the patterns within those numbers. </a:t>
            </a:r>
            <a:endParaRPr/>
          </a:p>
          <a:p>
            <a:pPr indent="-228600" lvl="0" marL="228600" rtl="0" algn="l">
              <a:lnSpc>
                <a:spcPct val="90000"/>
              </a:lnSpc>
              <a:spcBef>
                <a:spcPts val="1000"/>
              </a:spcBef>
              <a:spcAft>
                <a:spcPts val="0"/>
              </a:spcAft>
              <a:buClr>
                <a:schemeClr val="dk1"/>
              </a:buClr>
              <a:buSzPct val="100000"/>
              <a:buChar char="•"/>
            </a:pPr>
            <a:r>
              <a:rPr lang="en-GB"/>
              <a:t>By providing frequent and varied opportunities to build and apply this understanding – such as using manipulatives, including small pebbles and tens frames for organising counting – children will develop a secure base of knowledge and vocabulary from which mastery of mathematics is built. In addition, it is important that the curriculum includes rich opportunities for children to develop their spatial reasoning skills across all areas of mathematics including shape, space and measures. It is important that children develop positive attitudes and interests in mathematics, look for patterns and relationships, spot connections, ‘have a go’, talk to adults and peers about what they notice and not be afraid to make mistakes.</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13" name="Shape 113"/>
        <p:cNvGrpSpPr/>
        <p:nvPr/>
      </p:nvGrpSpPr>
      <p:grpSpPr>
        <a:xfrm>
          <a:off x="0" y="0"/>
          <a:ext cx="0" cy="0"/>
          <a:chOff x="0" y="0"/>
          <a:chExt cx="0" cy="0"/>
        </a:xfrm>
      </p:grpSpPr>
      <p:cxnSp>
        <p:nvCxnSpPr>
          <p:cNvPr id="114" name="Google Shape;114;p3"/>
          <p:cNvCxnSpPr/>
          <p:nvPr/>
        </p:nvCxnSpPr>
        <p:spPr>
          <a:xfrm>
            <a:off x="715890" y="1114050"/>
            <a:ext cx="0" cy="5735637"/>
          </a:xfrm>
          <a:prstGeom prst="straightConnector1">
            <a:avLst/>
          </a:prstGeom>
          <a:noFill/>
          <a:ln cap="sq" cmpd="sng" w="25400">
            <a:solidFill>
              <a:schemeClr val="accent2"/>
            </a:solidFill>
            <a:prstDash val="solid"/>
            <a:bevel/>
            <a:headEnd len="sm" w="sm" type="none"/>
            <a:tailEnd len="sm" w="sm" type="none"/>
          </a:ln>
        </p:spPr>
      </p:cxnSp>
      <p:sp>
        <p:nvSpPr>
          <p:cNvPr id="115" name="Google Shape;115;p3"/>
          <p:cNvSpPr/>
          <p:nvPr/>
        </p:nvSpPr>
        <p:spPr>
          <a:xfrm>
            <a:off x="0" y="0"/>
            <a:ext cx="12192000" cy="6858000"/>
          </a:xfrm>
          <a:prstGeom prst="rect">
            <a:avLst/>
          </a:prstGeom>
          <a:gradFill>
            <a:gsLst>
              <a:gs pos="0">
                <a:schemeClr val="accent2"/>
              </a:gs>
              <a:gs pos="100000">
                <a:schemeClr val="accent4"/>
              </a:gs>
            </a:gsLst>
            <a:lin ang="27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Gill Sans"/>
              <a:ea typeface="Gill Sans"/>
              <a:cs typeface="Gill Sans"/>
              <a:sym typeface="Gill Sans"/>
            </a:endParaRPr>
          </a:p>
        </p:txBody>
      </p:sp>
      <p:sp>
        <p:nvSpPr>
          <p:cNvPr id="116" name="Google Shape;116;p3"/>
          <p:cNvSpPr txBox="1"/>
          <p:nvPr>
            <p:ph type="title"/>
          </p:nvPr>
        </p:nvSpPr>
        <p:spPr>
          <a:xfrm>
            <a:off x="457200" y="1598246"/>
            <a:ext cx="4412419" cy="3626217"/>
          </a:xfrm>
          <a:prstGeom prst="rect">
            <a:avLst/>
          </a:prstGeom>
          <a:noFill/>
          <a:ln>
            <a:noFill/>
          </a:ln>
        </p:spPr>
        <p:txBody>
          <a:bodyPr anchorCtr="0" anchor="t" bIns="45700" lIns="91425" spcFirstLastPara="1" rIns="91425" wrap="square" tIns="45700">
            <a:normAutofit/>
          </a:bodyPr>
          <a:lstStyle/>
          <a:p>
            <a:pPr indent="0" lvl="0" marL="0" rtl="0" algn="r">
              <a:lnSpc>
                <a:spcPct val="90000"/>
              </a:lnSpc>
              <a:spcBef>
                <a:spcPts val="0"/>
              </a:spcBef>
              <a:spcAft>
                <a:spcPts val="0"/>
              </a:spcAft>
              <a:buClr>
                <a:schemeClr val="lt1"/>
              </a:buClr>
              <a:buSzPts val="5600"/>
              <a:buFont typeface="Gill Sans"/>
              <a:buNone/>
            </a:pPr>
            <a:r>
              <a:rPr b="1" i="0" lang="en-GB" sz="5600" cap="none">
                <a:solidFill>
                  <a:schemeClr val="lt1"/>
                </a:solidFill>
                <a:latin typeface="Gill Sans"/>
                <a:ea typeface="Gill Sans"/>
                <a:cs typeface="Gill Sans"/>
                <a:sym typeface="Gill Sans"/>
              </a:rPr>
              <a:t>EARLY LEARNING GOALS</a:t>
            </a:r>
            <a:endParaRPr/>
          </a:p>
        </p:txBody>
      </p:sp>
      <p:sp>
        <p:nvSpPr>
          <p:cNvPr id="117" name="Google Shape;117;p3"/>
          <p:cNvSpPr/>
          <p:nvPr/>
        </p:nvSpPr>
        <p:spPr>
          <a:xfrm>
            <a:off x="11512034" y="1267063"/>
            <a:ext cx="139037" cy="139039"/>
          </a:xfrm>
          <a:custGeom>
            <a:rect b="b" l="l" r="r" t="t"/>
            <a:pathLst>
              <a:path extrusionOk="0" h="139039" w="139037">
                <a:moveTo>
                  <a:pt x="129600" y="60082"/>
                </a:moveTo>
                <a:lnTo>
                  <a:pt x="78955" y="60082"/>
                </a:lnTo>
                <a:lnTo>
                  <a:pt x="78955" y="9437"/>
                </a:lnTo>
                <a:cubicBezTo>
                  <a:pt x="78955" y="4225"/>
                  <a:pt x="74730" y="0"/>
                  <a:pt x="69519" y="0"/>
                </a:cubicBezTo>
                <a:cubicBezTo>
                  <a:pt x="64307"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7" y="139039"/>
                  <a:pt x="69519" y="139039"/>
                </a:cubicBezTo>
                <a:cubicBezTo>
                  <a:pt x="74730" y="139039"/>
                  <a:pt x="78955" y="134814"/>
                  <a:pt x="78955" y="129602"/>
                </a:cubicBezTo>
                <a:lnTo>
                  <a:pt x="78955" y="78957"/>
                </a:lnTo>
                <a:lnTo>
                  <a:pt x="129600" y="78957"/>
                </a:lnTo>
                <a:cubicBezTo>
                  <a:pt x="134812" y="78957"/>
                  <a:pt x="139037" y="74731"/>
                  <a:pt x="139037" y="69520"/>
                </a:cubicBezTo>
                <a:cubicBezTo>
                  <a:pt x="139037" y="64308"/>
                  <a:pt x="134812" y="60082"/>
                  <a:pt x="129600" y="60082"/>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Gill Sans"/>
              <a:ea typeface="Gill Sans"/>
              <a:cs typeface="Gill Sans"/>
              <a:sym typeface="Gill Sans"/>
            </a:endParaRPr>
          </a:p>
        </p:txBody>
      </p:sp>
      <p:cxnSp>
        <p:nvCxnSpPr>
          <p:cNvPr id="118" name="Google Shape;118;p3"/>
          <p:cNvCxnSpPr/>
          <p:nvPr/>
        </p:nvCxnSpPr>
        <p:spPr>
          <a:xfrm>
            <a:off x="5447322" y="1589368"/>
            <a:ext cx="0" cy="5259754"/>
          </a:xfrm>
          <a:prstGeom prst="straightConnector1">
            <a:avLst/>
          </a:prstGeom>
          <a:noFill/>
          <a:ln cap="sq" cmpd="sng" w="25400">
            <a:solidFill>
              <a:schemeClr val="lt1"/>
            </a:solidFill>
            <a:prstDash val="solid"/>
            <a:bevel/>
            <a:headEnd len="sm" w="sm" type="none"/>
            <a:tailEnd len="sm" w="sm" type="none"/>
          </a:ln>
        </p:spPr>
      </p:cxnSp>
      <p:pic>
        <p:nvPicPr>
          <p:cNvPr id="119" name="Google Shape;119;p3"/>
          <p:cNvPicPr preferRelativeResize="0"/>
          <p:nvPr>
            <p:ph idx="1" type="body"/>
          </p:nvPr>
        </p:nvPicPr>
        <p:blipFill rotWithShape="1">
          <a:blip r:embed="rId3">
            <a:alphaModFix/>
          </a:blip>
          <a:srcRect b="0" l="0" r="0" t="0"/>
          <a:stretch/>
        </p:blipFill>
        <p:spPr>
          <a:xfrm>
            <a:off x="6430303" y="799936"/>
            <a:ext cx="4097138" cy="5581814"/>
          </a:xfrm>
          <a:prstGeom prst="rect">
            <a:avLst/>
          </a:prstGeom>
          <a:noFill/>
          <a:ln>
            <a:noFill/>
          </a:ln>
        </p:spPr>
      </p:pic>
      <p:sp>
        <p:nvSpPr>
          <p:cNvPr id="120" name="Google Shape;120;p3"/>
          <p:cNvSpPr/>
          <p:nvPr/>
        </p:nvSpPr>
        <p:spPr>
          <a:xfrm>
            <a:off x="11752801" y="1659316"/>
            <a:ext cx="127713" cy="127714"/>
          </a:xfrm>
          <a:custGeom>
            <a:rect b="b" l="l" r="r" t="t"/>
            <a:pathLst>
              <a:path extrusionOk="0" h="127714" w="127713">
                <a:moveTo>
                  <a:pt x="63857" y="18874"/>
                </a:moveTo>
                <a:cubicBezTo>
                  <a:pt x="88700" y="18874"/>
                  <a:pt x="108839" y="39014"/>
                  <a:pt x="108839" y="63857"/>
                </a:cubicBezTo>
                <a:cubicBezTo>
                  <a:pt x="108839" y="88700"/>
                  <a:pt x="88700" y="108840"/>
                  <a:pt x="63857" y="108840"/>
                </a:cubicBezTo>
                <a:cubicBezTo>
                  <a:pt x="39013" y="108840"/>
                  <a:pt x="18874" y="88700"/>
                  <a:pt x="18874" y="63857"/>
                </a:cubicBezTo>
                <a:cubicBezTo>
                  <a:pt x="18898" y="39024"/>
                  <a:pt x="39023" y="18898"/>
                  <a:pt x="63857" y="18874"/>
                </a:cubicBezTo>
                <a:moveTo>
                  <a:pt x="63857" y="0"/>
                </a:moveTo>
                <a:cubicBezTo>
                  <a:pt x="28590" y="0"/>
                  <a:pt x="0" y="28590"/>
                  <a:pt x="0" y="63857"/>
                </a:cubicBezTo>
                <a:cubicBezTo>
                  <a:pt x="0" y="99124"/>
                  <a:pt x="28590" y="127714"/>
                  <a:pt x="63857" y="127714"/>
                </a:cubicBezTo>
                <a:cubicBezTo>
                  <a:pt x="99124" y="127714"/>
                  <a:pt x="127713" y="99124"/>
                  <a:pt x="127713" y="63857"/>
                </a:cubicBezTo>
                <a:cubicBezTo>
                  <a:pt x="127713" y="28590"/>
                  <a:pt x="99124" y="0"/>
                  <a:pt x="63857" y="0"/>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Gill Sans"/>
              <a:ea typeface="Gill Sans"/>
              <a:cs typeface="Gill Sans"/>
              <a:sym typeface="Gill Sans"/>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24" name="Shape 124"/>
        <p:cNvGrpSpPr/>
        <p:nvPr/>
      </p:nvGrpSpPr>
      <p:grpSpPr>
        <a:xfrm>
          <a:off x="0" y="0"/>
          <a:ext cx="0" cy="0"/>
          <a:chOff x="0" y="0"/>
          <a:chExt cx="0" cy="0"/>
        </a:xfrm>
      </p:grpSpPr>
      <p:sp>
        <p:nvSpPr>
          <p:cNvPr id="125" name="Google Shape;125;p4"/>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Gill Sans"/>
              <a:ea typeface="Gill Sans"/>
              <a:cs typeface="Gill Sans"/>
              <a:sym typeface="Gill Sans"/>
            </a:endParaRPr>
          </a:p>
        </p:txBody>
      </p:sp>
      <p:sp>
        <p:nvSpPr>
          <p:cNvPr id="126" name="Google Shape;126;p4"/>
          <p:cNvSpPr/>
          <p:nvPr/>
        </p:nvSpPr>
        <p:spPr>
          <a:xfrm>
            <a:off x="199528" y="554152"/>
            <a:ext cx="5742189" cy="5742189"/>
          </a:xfrm>
          <a:prstGeom prst="ellipse">
            <a:avLst/>
          </a:prstGeom>
          <a:gradFill>
            <a:gsLst>
              <a:gs pos="0">
                <a:schemeClr val="accent2"/>
              </a:gs>
              <a:gs pos="100000">
                <a:schemeClr val="accent4"/>
              </a:gs>
            </a:gsLst>
            <a:lin ang="27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Gill Sans"/>
              <a:ea typeface="Gill Sans"/>
              <a:cs typeface="Gill Sans"/>
              <a:sym typeface="Gill Sans"/>
            </a:endParaRPr>
          </a:p>
        </p:txBody>
      </p:sp>
      <p:sp>
        <p:nvSpPr>
          <p:cNvPr id="127" name="Google Shape;127;p4"/>
          <p:cNvSpPr txBox="1"/>
          <p:nvPr>
            <p:ph type="title"/>
          </p:nvPr>
        </p:nvSpPr>
        <p:spPr>
          <a:xfrm>
            <a:off x="1245072" y="1289765"/>
            <a:ext cx="3651101" cy="42709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lt1"/>
              </a:buClr>
              <a:buSzPts val="4500"/>
              <a:buFont typeface="Gill Sans"/>
              <a:buNone/>
            </a:pPr>
            <a:r>
              <a:rPr lang="en-GB" sz="4500">
                <a:solidFill>
                  <a:schemeClr val="lt1"/>
                </a:solidFill>
              </a:rPr>
              <a:t>Development Matters</a:t>
            </a:r>
            <a:endParaRPr/>
          </a:p>
        </p:txBody>
      </p:sp>
      <p:sp>
        <p:nvSpPr>
          <p:cNvPr id="128" name="Google Shape;128;p4"/>
          <p:cNvSpPr/>
          <p:nvPr/>
        </p:nvSpPr>
        <p:spPr>
          <a:xfrm>
            <a:off x="1123493" y="374394"/>
            <a:ext cx="171515" cy="171515"/>
          </a:xfrm>
          <a:custGeom>
            <a:rect b="b" l="l" r="r" t="t"/>
            <a:pathLst>
              <a:path extrusionOk="0" h="171515" w="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Gill Sans"/>
              <a:ea typeface="Gill Sans"/>
              <a:cs typeface="Gill Sans"/>
              <a:sym typeface="Gill Sans"/>
            </a:endParaRPr>
          </a:p>
        </p:txBody>
      </p:sp>
      <p:sp>
        <p:nvSpPr>
          <p:cNvPr id="129" name="Google Shape;129;p4"/>
          <p:cNvSpPr/>
          <p:nvPr/>
        </p:nvSpPr>
        <p:spPr>
          <a:xfrm>
            <a:off x="550109" y="1084507"/>
            <a:ext cx="157545" cy="157545"/>
          </a:xfrm>
          <a:custGeom>
            <a:rect b="b" l="l" r="r" t="t"/>
            <a:pathLst>
              <a:path extrusionOk="0" h="157545" w="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Gill Sans"/>
              <a:ea typeface="Gill Sans"/>
              <a:cs typeface="Gill Sans"/>
              <a:sym typeface="Gill Sans"/>
            </a:endParaRPr>
          </a:p>
        </p:txBody>
      </p:sp>
      <p:sp>
        <p:nvSpPr>
          <p:cNvPr id="130" name="Google Shape;130;p4"/>
          <p:cNvSpPr txBox="1"/>
          <p:nvPr>
            <p:ph idx="1" type="body"/>
          </p:nvPr>
        </p:nvSpPr>
        <p:spPr>
          <a:xfrm>
            <a:off x="6397039" y="381935"/>
            <a:ext cx="4685916" cy="5974415"/>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000"/>
              <a:buNone/>
            </a:pPr>
            <a:r>
              <a:rPr lang="en-GB" sz="4000"/>
              <a:t>Development matters is the non statutory guidance that supports the early years framework and breaks it down into smaller steps.</a:t>
            </a:r>
            <a:endParaRPr/>
          </a:p>
          <a:p>
            <a:pPr indent="0" lvl="0" marL="0" rtl="0" algn="l">
              <a:lnSpc>
                <a:spcPct val="90000"/>
              </a:lnSpc>
              <a:spcBef>
                <a:spcPts val="1000"/>
              </a:spcBef>
              <a:spcAft>
                <a:spcPts val="0"/>
              </a:spcAft>
              <a:buClr>
                <a:schemeClr val="dk1"/>
              </a:buClr>
              <a:buSzPts val="1800"/>
              <a:buNone/>
            </a:pPr>
            <a:r>
              <a:t/>
            </a:r>
            <a:endParaRPr sz="1800"/>
          </a:p>
        </p:txBody>
      </p:sp>
      <p:sp>
        <p:nvSpPr>
          <p:cNvPr id="131" name="Google Shape;131;p4"/>
          <p:cNvSpPr/>
          <p:nvPr/>
        </p:nvSpPr>
        <p:spPr>
          <a:xfrm>
            <a:off x="5436547" y="5751820"/>
            <a:ext cx="112426" cy="112426"/>
          </a:xfrm>
          <a:custGeom>
            <a:rect b="b" l="l" r="r" t="t"/>
            <a:pathLst>
              <a:path extrusionOk="0" h="112426" w="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Gill Sans"/>
              <a:ea typeface="Gill Sans"/>
              <a:cs typeface="Gill Sans"/>
              <a:sym typeface="Gill Sans"/>
            </a:endParaRPr>
          </a:p>
        </p:txBody>
      </p:sp>
      <p:cxnSp>
        <p:nvCxnSpPr>
          <p:cNvPr id="132" name="Google Shape;132;p4"/>
          <p:cNvCxnSpPr/>
          <p:nvPr/>
        </p:nvCxnSpPr>
        <p:spPr>
          <a:xfrm>
            <a:off x="11586162" y="3610394"/>
            <a:ext cx="0" cy="3238728"/>
          </a:xfrm>
          <a:prstGeom prst="straightConnector1">
            <a:avLst/>
          </a:prstGeom>
          <a:noFill/>
          <a:ln cap="sq" cmpd="sng" w="25400">
            <a:solidFill>
              <a:schemeClr val="accent2"/>
            </a:solidFill>
            <a:prstDash val="solid"/>
            <a:bevel/>
            <a:headEnd len="sm" w="sm" type="none"/>
            <a:tailEnd len="sm" w="sm" type="none"/>
          </a:ln>
        </p:spPr>
      </p:cxn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6" name="Shape 136"/>
        <p:cNvGrpSpPr/>
        <p:nvPr/>
      </p:nvGrpSpPr>
      <p:grpSpPr>
        <a:xfrm>
          <a:off x="0" y="0"/>
          <a:ext cx="0" cy="0"/>
          <a:chOff x="0" y="0"/>
          <a:chExt cx="0" cy="0"/>
        </a:xfrm>
      </p:grpSpPr>
      <p:sp>
        <p:nvSpPr>
          <p:cNvPr id="137" name="Google Shape;137;p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Gill Sans"/>
              <a:ea typeface="Gill Sans"/>
              <a:cs typeface="Gill Sans"/>
              <a:sym typeface="Gill Sans"/>
            </a:endParaRPr>
          </a:p>
        </p:txBody>
      </p:sp>
      <p:sp>
        <p:nvSpPr>
          <p:cNvPr id="138" name="Google Shape;138;p5"/>
          <p:cNvSpPr txBox="1"/>
          <p:nvPr>
            <p:ph type="title"/>
          </p:nvPr>
        </p:nvSpPr>
        <p:spPr>
          <a:xfrm>
            <a:off x="6412091" y="501651"/>
            <a:ext cx="4395340" cy="1716255"/>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ill Sans"/>
              <a:buNone/>
            </a:pPr>
            <a:r>
              <a:rPr lang="en-GB" sz="5400"/>
              <a:t>Subitise</a:t>
            </a:r>
            <a:endParaRPr/>
          </a:p>
        </p:txBody>
      </p:sp>
      <p:sp>
        <p:nvSpPr>
          <p:cNvPr id="139" name="Google Shape;139;p5"/>
          <p:cNvSpPr/>
          <p:nvPr/>
        </p:nvSpPr>
        <p:spPr>
          <a:xfrm>
            <a:off x="0" y="0"/>
            <a:ext cx="5779911" cy="6858000"/>
          </a:xfrm>
          <a:prstGeom prst="rect">
            <a:avLst/>
          </a:prstGeom>
          <a:gradFill>
            <a:gsLst>
              <a:gs pos="0">
                <a:schemeClr val="accent2"/>
              </a:gs>
              <a:gs pos="100000">
                <a:schemeClr val="accent4"/>
              </a:gs>
            </a:gsLst>
            <a:lin ang="27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Gill Sans"/>
              <a:ea typeface="Gill Sans"/>
              <a:cs typeface="Gill Sans"/>
              <a:sym typeface="Gill Sans"/>
            </a:endParaRPr>
          </a:p>
        </p:txBody>
      </p:sp>
      <p:pic>
        <p:nvPicPr>
          <p:cNvPr id="140" name="Google Shape;140;p5"/>
          <p:cNvPicPr preferRelativeResize="0"/>
          <p:nvPr/>
        </p:nvPicPr>
        <p:blipFill rotWithShape="1">
          <a:blip r:embed="rId3">
            <a:alphaModFix/>
          </a:blip>
          <a:srcRect b="0" l="0" r="0" t="0"/>
          <a:stretch/>
        </p:blipFill>
        <p:spPr>
          <a:xfrm>
            <a:off x="279143" y="1831549"/>
            <a:ext cx="5221625" cy="3194902"/>
          </a:xfrm>
          <a:prstGeom prst="rect">
            <a:avLst/>
          </a:prstGeom>
          <a:noFill/>
          <a:ln>
            <a:noFill/>
          </a:ln>
        </p:spPr>
      </p:pic>
      <p:sp>
        <p:nvSpPr>
          <p:cNvPr id="141" name="Google Shape;141;p5"/>
          <p:cNvSpPr txBox="1"/>
          <p:nvPr>
            <p:ph idx="1" type="body"/>
          </p:nvPr>
        </p:nvSpPr>
        <p:spPr>
          <a:xfrm>
            <a:off x="6392583" y="2217906"/>
            <a:ext cx="4434721" cy="4138443"/>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1600"/>
              <a:buChar char="•"/>
            </a:pPr>
            <a:r>
              <a:rPr lang="en-GB" sz="1600"/>
              <a:t>Show small quantities in familiar patterns (for example, dice) and random arrangements. </a:t>
            </a:r>
            <a:endParaRPr/>
          </a:p>
          <a:p>
            <a:pPr indent="-228600" lvl="0" marL="228600" rtl="0" algn="l">
              <a:lnSpc>
                <a:spcPct val="90000"/>
              </a:lnSpc>
              <a:spcBef>
                <a:spcPts val="1000"/>
              </a:spcBef>
              <a:spcAft>
                <a:spcPts val="0"/>
              </a:spcAft>
              <a:buClr>
                <a:schemeClr val="dk1"/>
              </a:buClr>
              <a:buSzPts val="1600"/>
              <a:buChar char="•"/>
            </a:pPr>
            <a:r>
              <a:rPr lang="en-GB" sz="1600"/>
              <a:t>Play games which involve quickly revealing and hiding numbers of objects. </a:t>
            </a:r>
            <a:endParaRPr/>
          </a:p>
          <a:p>
            <a:pPr indent="-228600" lvl="0" marL="228600" rtl="0" algn="l">
              <a:lnSpc>
                <a:spcPct val="90000"/>
              </a:lnSpc>
              <a:spcBef>
                <a:spcPts val="1000"/>
              </a:spcBef>
              <a:spcAft>
                <a:spcPts val="0"/>
              </a:spcAft>
              <a:buClr>
                <a:schemeClr val="dk1"/>
              </a:buClr>
              <a:buSzPts val="1600"/>
              <a:buChar char="•"/>
            </a:pPr>
            <a:r>
              <a:rPr lang="en-GB" sz="1600"/>
              <a:t>Put objects into five frames and then ten frames to begin to familiarise children with the tens structure of the number system. </a:t>
            </a:r>
            <a:endParaRPr/>
          </a:p>
          <a:p>
            <a:pPr indent="-228600" lvl="0" marL="228600" rtl="0" algn="l">
              <a:lnSpc>
                <a:spcPct val="90000"/>
              </a:lnSpc>
              <a:spcBef>
                <a:spcPts val="1000"/>
              </a:spcBef>
              <a:spcAft>
                <a:spcPts val="0"/>
              </a:spcAft>
              <a:buClr>
                <a:schemeClr val="dk1"/>
              </a:buClr>
              <a:buSzPts val="1600"/>
              <a:buChar char="•"/>
            </a:pPr>
            <a:r>
              <a:rPr lang="en-GB" sz="1600"/>
              <a:t>Prompt children to subitise first when enumerating groups of up to 4 or 5 objects: “I don’t think we need to count those. They are in a square shape so there must be 4.” Count to check. </a:t>
            </a:r>
            <a:endParaRPr/>
          </a:p>
          <a:p>
            <a:pPr indent="-228600" lvl="0" marL="228600" rtl="0" algn="l">
              <a:lnSpc>
                <a:spcPct val="90000"/>
              </a:lnSpc>
              <a:spcBef>
                <a:spcPts val="1000"/>
              </a:spcBef>
              <a:spcAft>
                <a:spcPts val="0"/>
              </a:spcAft>
              <a:buClr>
                <a:schemeClr val="dk1"/>
              </a:buClr>
              <a:buSzPts val="1600"/>
              <a:buChar char="•"/>
            </a:pPr>
            <a:r>
              <a:rPr lang="en-GB" sz="1600"/>
              <a:t>Encourage children to show a number of fingers</a:t>
            </a:r>
            <a:endParaRPr/>
          </a:p>
          <a:p>
            <a:pPr indent="0" lvl="0" marL="0" rtl="0" algn="l">
              <a:lnSpc>
                <a:spcPct val="90000"/>
              </a:lnSpc>
              <a:spcBef>
                <a:spcPts val="1000"/>
              </a:spcBef>
              <a:spcAft>
                <a:spcPts val="0"/>
              </a:spcAft>
              <a:buClr>
                <a:schemeClr val="dk1"/>
              </a:buClr>
              <a:buSzPts val="1600"/>
              <a:buNone/>
            </a:pPr>
            <a:r>
              <a:rPr lang="en-GB" sz="1600"/>
              <a:t>  ‘all at once’, without counting.</a:t>
            </a:r>
            <a:endParaRPr/>
          </a:p>
          <a:p>
            <a:pPr indent="0" lvl="0" marL="0" rtl="0" algn="l">
              <a:lnSpc>
                <a:spcPct val="90000"/>
              </a:lnSpc>
              <a:spcBef>
                <a:spcPts val="1000"/>
              </a:spcBef>
              <a:spcAft>
                <a:spcPts val="0"/>
              </a:spcAft>
              <a:buClr>
                <a:schemeClr val="dk1"/>
              </a:buClr>
              <a:buSzPts val="1500"/>
              <a:buNone/>
            </a:pPr>
            <a:r>
              <a:t/>
            </a:r>
            <a:endParaRPr sz="1500"/>
          </a:p>
        </p:txBody>
      </p:sp>
      <p:cxnSp>
        <p:nvCxnSpPr>
          <p:cNvPr id="142" name="Google Shape;142;p5"/>
          <p:cNvCxnSpPr/>
          <p:nvPr/>
        </p:nvCxnSpPr>
        <p:spPr>
          <a:xfrm>
            <a:off x="11586162" y="3610394"/>
            <a:ext cx="0" cy="3238728"/>
          </a:xfrm>
          <a:prstGeom prst="straightConnector1">
            <a:avLst/>
          </a:prstGeom>
          <a:noFill/>
          <a:ln cap="sq" cmpd="sng" w="25400">
            <a:solidFill>
              <a:schemeClr val="accent2"/>
            </a:solidFill>
            <a:prstDash val="solid"/>
            <a:bevel/>
            <a:headEnd len="sm" w="sm" type="none"/>
            <a:tailEnd len="sm" w="sm" type="none"/>
          </a:ln>
        </p:spPr>
      </p:cxn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6" name="Shape 146"/>
        <p:cNvGrpSpPr/>
        <p:nvPr/>
      </p:nvGrpSpPr>
      <p:grpSpPr>
        <a:xfrm>
          <a:off x="0" y="0"/>
          <a:ext cx="0" cy="0"/>
          <a:chOff x="0" y="0"/>
          <a:chExt cx="0" cy="0"/>
        </a:xfrm>
      </p:grpSpPr>
      <p:sp>
        <p:nvSpPr>
          <p:cNvPr id="147" name="Google Shape;147;p6"/>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Gill Sans"/>
              <a:ea typeface="Gill Sans"/>
              <a:cs typeface="Gill Sans"/>
              <a:sym typeface="Gill Sans"/>
            </a:endParaRPr>
          </a:p>
        </p:txBody>
      </p:sp>
      <p:sp>
        <p:nvSpPr>
          <p:cNvPr id="148" name="Google Shape;148;p6"/>
          <p:cNvSpPr txBox="1"/>
          <p:nvPr>
            <p:ph type="title"/>
          </p:nvPr>
        </p:nvSpPr>
        <p:spPr>
          <a:xfrm>
            <a:off x="6412091" y="501651"/>
            <a:ext cx="4395340" cy="1716255"/>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3000"/>
              <a:buFont typeface="Gill Sans"/>
              <a:buNone/>
            </a:pPr>
            <a:r>
              <a:rPr lang="en-GB" sz="3000"/>
              <a:t>Link the number symbol (numeral) with its cardinal number value.</a:t>
            </a:r>
            <a:endParaRPr/>
          </a:p>
        </p:txBody>
      </p:sp>
      <p:sp>
        <p:nvSpPr>
          <p:cNvPr id="149" name="Google Shape;149;p6"/>
          <p:cNvSpPr/>
          <p:nvPr/>
        </p:nvSpPr>
        <p:spPr>
          <a:xfrm>
            <a:off x="0" y="0"/>
            <a:ext cx="5779911" cy="6858000"/>
          </a:xfrm>
          <a:prstGeom prst="rect">
            <a:avLst/>
          </a:prstGeom>
          <a:gradFill>
            <a:gsLst>
              <a:gs pos="0">
                <a:schemeClr val="accent2"/>
              </a:gs>
              <a:gs pos="100000">
                <a:schemeClr val="accent4"/>
              </a:gs>
            </a:gsLst>
            <a:lin ang="27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Gill Sans"/>
              <a:ea typeface="Gill Sans"/>
              <a:cs typeface="Gill Sans"/>
              <a:sym typeface="Gill Sans"/>
            </a:endParaRPr>
          </a:p>
        </p:txBody>
      </p:sp>
      <p:pic>
        <p:nvPicPr>
          <p:cNvPr id="150" name="Google Shape;150;p6"/>
          <p:cNvPicPr preferRelativeResize="0"/>
          <p:nvPr/>
        </p:nvPicPr>
        <p:blipFill rotWithShape="1">
          <a:blip r:embed="rId3">
            <a:alphaModFix/>
          </a:blip>
          <a:srcRect b="0" l="0" r="0" t="0"/>
          <a:stretch/>
        </p:blipFill>
        <p:spPr>
          <a:xfrm>
            <a:off x="279143" y="1866519"/>
            <a:ext cx="5221625" cy="3124962"/>
          </a:xfrm>
          <a:prstGeom prst="rect">
            <a:avLst/>
          </a:prstGeom>
          <a:noFill/>
          <a:ln>
            <a:noFill/>
          </a:ln>
        </p:spPr>
      </p:pic>
      <p:sp>
        <p:nvSpPr>
          <p:cNvPr id="151" name="Google Shape;151;p6"/>
          <p:cNvSpPr txBox="1"/>
          <p:nvPr>
            <p:ph idx="1" type="body"/>
          </p:nvPr>
        </p:nvSpPr>
        <p:spPr>
          <a:xfrm>
            <a:off x="6392583" y="2645922"/>
            <a:ext cx="4434721" cy="3710427"/>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1800"/>
              <a:buChar char="•"/>
            </a:pPr>
            <a:r>
              <a:rPr lang="en-GB" sz="1800"/>
              <a:t>Display numerals in order alongside dot quantities or tens frame arrangements. </a:t>
            </a:r>
            <a:endParaRPr/>
          </a:p>
          <a:p>
            <a:pPr indent="-228600" lvl="0" marL="228600" rtl="0" algn="l">
              <a:lnSpc>
                <a:spcPct val="90000"/>
              </a:lnSpc>
              <a:spcBef>
                <a:spcPts val="1000"/>
              </a:spcBef>
              <a:spcAft>
                <a:spcPts val="0"/>
              </a:spcAft>
              <a:buClr>
                <a:schemeClr val="dk1"/>
              </a:buClr>
              <a:buSzPts val="1800"/>
              <a:buChar char="•"/>
            </a:pPr>
            <a:r>
              <a:rPr lang="en-GB" sz="1800"/>
              <a:t>Play card games such as snap or matching pairs with cards where some have numerals, and some have dot arrangements. </a:t>
            </a:r>
            <a:endParaRPr/>
          </a:p>
          <a:p>
            <a:pPr indent="-228600" lvl="0" marL="228600" rtl="0" algn="l">
              <a:lnSpc>
                <a:spcPct val="90000"/>
              </a:lnSpc>
              <a:spcBef>
                <a:spcPts val="1000"/>
              </a:spcBef>
              <a:spcAft>
                <a:spcPts val="0"/>
              </a:spcAft>
              <a:buClr>
                <a:schemeClr val="dk1"/>
              </a:buClr>
              <a:buSzPts val="1800"/>
              <a:buChar char="•"/>
            </a:pPr>
            <a:r>
              <a:rPr lang="en-GB" sz="1800"/>
              <a:t>Discuss the different ways children might record quantities (for example, scores in games), such as tallies, dots and using numeral cards.</a:t>
            </a:r>
            <a:endParaRPr/>
          </a:p>
          <a:p>
            <a:pPr indent="-114300" lvl="0" marL="228600" rtl="0" algn="l">
              <a:lnSpc>
                <a:spcPct val="90000"/>
              </a:lnSpc>
              <a:spcBef>
                <a:spcPts val="1000"/>
              </a:spcBef>
              <a:spcAft>
                <a:spcPts val="0"/>
              </a:spcAft>
              <a:buClr>
                <a:schemeClr val="dk1"/>
              </a:buClr>
              <a:buSzPts val="1800"/>
              <a:buNone/>
            </a:pPr>
            <a:r>
              <a:t/>
            </a:r>
            <a:endParaRPr sz="1800"/>
          </a:p>
        </p:txBody>
      </p:sp>
      <p:cxnSp>
        <p:nvCxnSpPr>
          <p:cNvPr id="152" name="Google Shape;152;p6"/>
          <p:cNvCxnSpPr/>
          <p:nvPr/>
        </p:nvCxnSpPr>
        <p:spPr>
          <a:xfrm>
            <a:off x="11586162" y="3610394"/>
            <a:ext cx="0" cy="3238728"/>
          </a:xfrm>
          <a:prstGeom prst="straightConnector1">
            <a:avLst/>
          </a:prstGeom>
          <a:noFill/>
          <a:ln cap="sq" cmpd="sng" w="25400">
            <a:solidFill>
              <a:schemeClr val="accent2"/>
            </a:solidFill>
            <a:prstDash val="solid"/>
            <a:bevel/>
            <a:headEnd len="sm" w="sm" type="none"/>
            <a:tailEnd len="sm" w="sm" type="none"/>
          </a:ln>
        </p:spPr>
      </p:cxn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56" name="Shape 156"/>
        <p:cNvGrpSpPr/>
        <p:nvPr/>
      </p:nvGrpSpPr>
      <p:grpSpPr>
        <a:xfrm>
          <a:off x="0" y="0"/>
          <a:ext cx="0" cy="0"/>
          <a:chOff x="0" y="0"/>
          <a:chExt cx="0" cy="0"/>
        </a:xfrm>
      </p:grpSpPr>
      <p:sp>
        <p:nvSpPr>
          <p:cNvPr id="157" name="Google Shape;157;p7"/>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Gill Sans"/>
              <a:ea typeface="Gill Sans"/>
              <a:cs typeface="Gill Sans"/>
              <a:sym typeface="Gill Sans"/>
            </a:endParaRPr>
          </a:p>
        </p:txBody>
      </p:sp>
      <p:sp>
        <p:nvSpPr>
          <p:cNvPr id="158" name="Google Shape;158;p7"/>
          <p:cNvSpPr txBox="1"/>
          <p:nvPr>
            <p:ph type="title"/>
          </p:nvPr>
        </p:nvSpPr>
        <p:spPr>
          <a:xfrm>
            <a:off x="6412091" y="501651"/>
            <a:ext cx="4395340" cy="1716255"/>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ill Sans"/>
              <a:buNone/>
            </a:pPr>
            <a:r>
              <a:rPr lang="en-GB" sz="5400"/>
              <a:t>Count beyond ten.</a:t>
            </a:r>
            <a:endParaRPr/>
          </a:p>
        </p:txBody>
      </p:sp>
      <p:sp>
        <p:nvSpPr>
          <p:cNvPr id="159" name="Google Shape;159;p7"/>
          <p:cNvSpPr/>
          <p:nvPr/>
        </p:nvSpPr>
        <p:spPr>
          <a:xfrm>
            <a:off x="0" y="0"/>
            <a:ext cx="5779911" cy="6858000"/>
          </a:xfrm>
          <a:prstGeom prst="rect">
            <a:avLst/>
          </a:prstGeom>
          <a:gradFill>
            <a:gsLst>
              <a:gs pos="0">
                <a:schemeClr val="accent2"/>
              </a:gs>
              <a:gs pos="100000">
                <a:schemeClr val="accent4"/>
              </a:gs>
            </a:gsLst>
            <a:lin ang="27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Gill Sans"/>
              <a:ea typeface="Gill Sans"/>
              <a:cs typeface="Gill Sans"/>
              <a:sym typeface="Gill Sans"/>
            </a:endParaRPr>
          </a:p>
        </p:txBody>
      </p:sp>
      <p:pic>
        <p:nvPicPr>
          <p:cNvPr id="160" name="Google Shape;160;p7"/>
          <p:cNvPicPr preferRelativeResize="0"/>
          <p:nvPr/>
        </p:nvPicPr>
        <p:blipFill rotWithShape="1">
          <a:blip r:embed="rId3">
            <a:alphaModFix/>
          </a:blip>
          <a:srcRect b="0" l="0" r="0" t="0"/>
          <a:stretch/>
        </p:blipFill>
        <p:spPr>
          <a:xfrm>
            <a:off x="279143" y="2182338"/>
            <a:ext cx="5221625" cy="2493325"/>
          </a:xfrm>
          <a:prstGeom prst="rect">
            <a:avLst/>
          </a:prstGeom>
          <a:noFill/>
          <a:ln>
            <a:noFill/>
          </a:ln>
        </p:spPr>
      </p:pic>
      <p:sp>
        <p:nvSpPr>
          <p:cNvPr id="161" name="Google Shape;161;p7"/>
          <p:cNvSpPr txBox="1"/>
          <p:nvPr>
            <p:ph idx="1" type="body"/>
          </p:nvPr>
        </p:nvSpPr>
        <p:spPr>
          <a:xfrm>
            <a:off x="6392583" y="2645922"/>
            <a:ext cx="4434721" cy="3710427"/>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GB" sz="2000"/>
              <a:t>Count verbally beyond 20, pausing at each multiple of 10 to draw out the structure, for instance when playing hide and seek, or to time children getting ready. </a:t>
            </a:r>
            <a:endParaRPr/>
          </a:p>
          <a:p>
            <a:pPr indent="-228600" lvl="0" marL="228600" rtl="0" algn="l">
              <a:lnSpc>
                <a:spcPct val="90000"/>
              </a:lnSpc>
              <a:spcBef>
                <a:spcPts val="1000"/>
              </a:spcBef>
              <a:spcAft>
                <a:spcPts val="0"/>
              </a:spcAft>
              <a:buClr>
                <a:schemeClr val="dk1"/>
              </a:buClr>
              <a:buSzPts val="2000"/>
              <a:buChar char="•"/>
            </a:pPr>
            <a:r>
              <a:rPr lang="en-GB" sz="2000"/>
              <a:t>Provide images such as number tracks, calendars and hundred squares indoors and out, including painted on the ground, so children become familiar with two-digit numbers and can start to spot patterns within them.</a:t>
            </a:r>
            <a:endParaRPr/>
          </a:p>
          <a:p>
            <a:pPr indent="-114300" lvl="0" marL="228600" rtl="0" algn="l">
              <a:lnSpc>
                <a:spcPct val="90000"/>
              </a:lnSpc>
              <a:spcBef>
                <a:spcPts val="1000"/>
              </a:spcBef>
              <a:spcAft>
                <a:spcPts val="0"/>
              </a:spcAft>
              <a:buClr>
                <a:schemeClr val="dk1"/>
              </a:buClr>
              <a:buSzPts val="1800"/>
              <a:buNone/>
            </a:pPr>
            <a:r>
              <a:t/>
            </a:r>
            <a:endParaRPr sz="1800"/>
          </a:p>
        </p:txBody>
      </p:sp>
      <p:cxnSp>
        <p:nvCxnSpPr>
          <p:cNvPr id="162" name="Google Shape;162;p7"/>
          <p:cNvCxnSpPr/>
          <p:nvPr/>
        </p:nvCxnSpPr>
        <p:spPr>
          <a:xfrm>
            <a:off x="11586162" y="3610394"/>
            <a:ext cx="0" cy="3238728"/>
          </a:xfrm>
          <a:prstGeom prst="straightConnector1">
            <a:avLst/>
          </a:prstGeom>
          <a:noFill/>
          <a:ln cap="sq" cmpd="sng" w="25400">
            <a:solidFill>
              <a:schemeClr val="accent2"/>
            </a:solidFill>
            <a:prstDash val="solid"/>
            <a:bevel/>
            <a:headEnd len="sm" w="sm" type="none"/>
            <a:tailEnd len="sm" w="sm" type="none"/>
          </a:ln>
        </p:spPr>
      </p:cxn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6" name="Shape 166"/>
        <p:cNvGrpSpPr/>
        <p:nvPr/>
      </p:nvGrpSpPr>
      <p:grpSpPr>
        <a:xfrm>
          <a:off x="0" y="0"/>
          <a:ext cx="0" cy="0"/>
          <a:chOff x="0" y="0"/>
          <a:chExt cx="0" cy="0"/>
        </a:xfrm>
      </p:grpSpPr>
      <p:sp>
        <p:nvSpPr>
          <p:cNvPr id="167" name="Google Shape;167;p8"/>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Gill Sans"/>
              <a:ea typeface="Gill Sans"/>
              <a:cs typeface="Gill Sans"/>
              <a:sym typeface="Gill Sans"/>
            </a:endParaRPr>
          </a:p>
        </p:txBody>
      </p:sp>
      <p:sp>
        <p:nvSpPr>
          <p:cNvPr id="168" name="Google Shape;168;p8"/>
          <p:cNvSpPr txBox="1"/>
          <p:nvPr>
            <p:ph type="title"/>
          </p:nvPr>
        </p:nvSpPr>
        <p:spPr>
          <a:xfrm>
            <a:off x="6412091" y="501651"/>
            <a:ext cx="4395340" cy="1716255"/>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ill Sans"/>
              <a:buNone/>
            </a:pPr>
            <a:r>
              <a:rPr lang="en-GB" sz="5400"/>
              <a:t>Compare numbers.</a:t>
            </a:r>
            <a:endParaRPr/>
          </a:p>
        </p:txBody>
      </p:sp>
      <p:sp>
        <p:nvSpPr>
          <p:cNvPr id="169" name="Google Shape;169;p8"/>
          <p:cNvSpPr/>
          <p:nvPr/>
        </p:nvSpPr>
        <p:spPr>
          <a:xfrm>
            <a:off x="0" y="0"/>
            <a:ext cx="5779911" cy="6858000"/>
          </a:xfrm>
          <a:prstGeom prst="rect">
            <a:avLst/>
          </a:prstGeom>
          <a:gradFill>
            <a:gsLst>
              <a:gs pos="0">
                <a:schemeClr val="accent2"/>
              </a:gs>
              <a:gs pos="100000">
                <a:schemeClr val="accent4"/>
              </a:gs>
            </a:gsLst>
            <a:lin ang="27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Gill Sans"/>
              <a:ea typeface="Gill Sans"/>
              <a:cs typeface="Gill Sans"/>
              <a:sym typeface="Gill Sans"/>
            </a:endParaRPr>
          </a:p>
        </p:txBody>
      </p:sp>
      <p:pic>
        <p:nvPicPr>
          <p:cNvPr id="170" name="Google Shape;170;p8"/>
          <p:cNvPicPr preferRelativeResize="0"/>
          <p:nvPr/>
        </p:nvPicPr>
        <p:blipFill rotWithShape="1">
          <a:blip r:embed="rId3">
            <a:alphaModFix/>
          </a:blip>
          <a:srcRect b="0" l="0" r="0" t="0"/>
          <a:stretch/>
        </p:blipFill>
        <p:spPr>
          <a:xfrm>
            <a:off x="279143" y="1897847"/>
            <a:ext cx="5221625" cy="3062306"/>
          </a:xfrm>
          <a:prstGeom prst="rect">
            <a:avLst/>
          </a:prstGeom>
          <a:noFill/>
          <a:ln>
            <a:noFill/>
          </a:ln>
        </p:spPr>
      </p:pic>
      <p:sp>
        <p:nvSpPr>
          <p:cNvPr id="171" name="Google Shape;171;p8"/>
          <p:cNvSpPr txBox="1"/>
          <p:nvPr>
            <p:ph idx="1" type="body"/>
          </p:nvPr>
        </p:nvSpPr>
        <p:spPr>
          <a:xfrm>
            <a:off x="6392583" y="2645922"/>
            <a:ext cx="4434721" cy="3710427"/>
          </a:xfrm>
          <a:prstGeom prst="rect">
            <a:avLst/>
          </a:prstGeom>
          <a:noFill/>
          <a:ln>
            <a:noFill/>
          </a:ln>
        </p:spPr>
        <p:txBody>
          <a:bodyPr anchorCtr="0" anchor="t" bIns="45700" lIns="91425" spcFirstLastPara="1" rIns="91425" wrap="square" tIns="45700">
            <a:normAutofit lnSpcReduction="20000"/>
          </a:bodyPr>
          <a:lstStyle/>
          <a:p>
            <a:pPr indent="-241300" lvl="0" marL="228600" rtl="0" algn="l">
              <a:lnSpc>
                <a:spcPct val="90000"/>
              </a:lnSpc>
              <a:spcBef>
                <a:spcPts val="0"/>
              </a:spcBef>
              <a:spcAft>
                <a:spcPts val="0"/>
              </a:spcAft>
              <a:buClr>
                <a:schemeClr val="dk1"/>
              </a:buClr>
              <a:buSzPts val="1600"/>
              <a:buChar char="•"/>
            </a:pPr>
            <a:r>
              <a:rPr lang="en-GB" sz="1600"/>
              <a:t>Provide collections to compare, starting with a very different number of things. Include more small things and fewer large things, spread them out and bunch them up, to draw attention to the number not the size of things or the space they take up. Include groups where the number of items is the same. </a:t>
            </a:r>
            <a:endParaRPr sz="1600"/>
          </a:p>
          <a:p>
            <a:pPr indent="-241300" lvl="0" marL="228600" rtl="0" algn="l">
              <a:lnSpc>
                <a:spcPct val="90000"/>
              </a:lnSpc>
              <a:spcBef>
                <a:spcPts val="1000"/>
              </a:spcBef>
              <a:spcAft>
                <a:spcPts val="0"/>
              </a:spcAft>
              <a:buClr>
                <a:schemeClr val="dk1"/>
              </a:buClr>
              <a:buSzPts val="1600"/>
              <a:buChar char="•"/>
            </a:pPr>
            <a:r>
              <a:rPr lang="en-GB" sz="1600"/>
              <a:t>Use vocabulary: ‘more than’, ‘less than’, ‘fewer’, ‘the same as’, ‘equal to’. Encourage children to use these words as well.</a:t>
            </a:r>
            <a:endParaRPr sz="1600"/>
          </a:p>
          <a:p>
            <a:pPr indent="-241300" lvl="0" marL="228600" rtl="0" algn="l">
              <a:lnSpc>
                <a:spcPct val="90000"/>
              </a:lnSpc>
              <a:spcBef>
                <a:spcPts val="1000"/>
              </a:spcBef>
              <a:spcAft>
                <a:spcPts val="0"/>
              </a:spcAft>
              <a:buClr>
                <a:schemeClr val="dk1"/>
              </a:buClr>
              <a:buSzPts val="1600"/>
              <a:buChar char="•"/>
            </a:pPr>
            <a:r>
              <a:rPr lang="en-GB" sz="1600"/>
              <a:t> Distribute items evenly, for example: “Put 3 in each bag,” or give the same number of pieces of fruit to each child. Make deliberate mistakes to provoke discussion. </a:t>
            </a:r>
            <a:endParaRPr sz="1600"/>
          </a:p>
          <a:p>
            <a:pPr indent="-241300" lvl="0" marL="228600" rtl="0" algn="l">
              <a:lnSpc>
                <a:spcPct val="90000"/>
              </a:lnSpc>
              <a:spcBef>
                <a:spcPts val="1000"/>
              </a:spcBef>
              <a:spcAft>
                <a:spcPts val="0"/>
              </a:spcAft>
              <a:buClr>
                <a:schemeClr val="dk1"/>
              </a:buClr>
              <a:buSzPts val="1600"/>
              <a:buChar char="•"/>
            </a:pPr>
            <a:r>
              <a:rPr lang="en-GB" sz="1600"/>
              <a:t>Tell a story about a character distributing snacks unfairly and invite children to make sure everyone has the same.</a:t>
            </a:r>
            <a:endParaRPr sz="1600"/>
          </a:p>
          <a:p>
            <a:pPr indent="-139700" lvl="0" marL="228600" rtl="0" algn="l">
              <a:lnSpc>
                <a:spcPct val="90000"/>
              </a:lnSpc>
              <a:spcBef>
                <a:spcPts val="1000"/>
              </a:spcBef>
              <a:spcAft>
                <a:spcPts val="0"/>
              </a:spcAft>
              <a:buClr>
                <a:schemeClr val="dk1"/>
              </a:buClr>
              <a:buSzPts val="1400"/>
              <a:buNone/>
            </a:pPr>
            <a:r>
              <a:t/>
            </a:r>
            <a:endParaRPr sz="1400"/>
          </a:p>
        </p:txBody>
      </p:sp>
      <p:cxnSp>
        <p:nvCxnSpPr>
          <p:cNvPr id="172" name="Google Shape;172;p8"/>
          <p:cNvCxnSpPr/>
          <p:nvPr/>
        </p:nvCxnSpPr>
        <p:spPr>
          <a:xfrm>
            <a:off x="11586162" y="3610394"/>
            <a:ext cx="0" cy="3238728"/>
          </a:xfrm>
          <a:prstGeom prst="straightConnector1">
            <a:avLst/>
          </a:prstGeom>
          <a:noFill/>
          <a:ln cap="sq" cmpd="sng" w="25400">
            <a:solidFill>
              <a:schemeClr val="accent2"/>
            </a:solidFill>
            <a:prstDash val="solid"/>
            <a:bevel/>
            <a:headEnd len="sm" w="sm" type="none"/>
            <a:tailEnd len="sm" w="sm" type="none"/>
          </a:ln>
        </p:spPr>
      </p:cxn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6" name="Shape 176"/>
        <p:cNvGrpSpPr/>
        <p:nvPr/>
      </p:nvGrpSpPr>
      <p:grpSpPr>
        <a:xfrm>
          <a:off x="0" y="0"/>
          <a:ext cx="0" cy="0"/>
          <a:chOff x="0" y="0"/>
          <a:chExt cx="0" cy="0"/>
        </a:xfrm>
      </p:grpSpPr>
      <p:sp>
        <p:nvSpPr>
          <p:cNvPr id="177" name="Google Shape;177;p9"/>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Gill Sans"/>
              <a:ea typeface="Gill Sans"/>
              <a:cs typeface="Gill Sans"/>
              <a:sym typeface="Gill Sans"/>
            </a:endParaRPr>
          </a:p>
        </p:txBody>
      </p:sp>
      <p:sp>
        <p:nvSpPr>
          <p:cNvPr id="178" name="Google Shape;178;p9"/>
          <p:cNvSpPr txBox="1"/>
          <p:nvPr>
            <p:ph type="title"/>
          </p:nvPr>
        </p:nvSpPr>
        <p:spPr>
          <a:xfrm>
            <a:off x="6412091" y="501651"/>
            <a:ext cx="4395340" cy="1716255"/>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2600"/>
              <a:buFont typeface="Gill Sans"/>
              <a:buNone/>
            </a:pPr>
            <a:r>
              <a:rPr lang="en-GB" sz="2600"/>
              <a:t>Understand the ‘one more than/one less than’ relationship between consecutive numbers.</a:t>
            </a:r>
            <a:endParaRPr/>
          </a:p>
        </p:txBody>
      </p:sp>
      <p:sp>
        <p:nvSpPr>
          <p:cNvPr id="179" name="Google Shape;179;p9"/>
          <p:cNvSpPr/>
          <p:nvPr/>
        </p:nvSpPr>
        <p:spPr>
          <a:xfrm>
            <a:off x="0" y="0"/>
            <a:ext cx="5779911" cy="6858000"/>
          </a:xfrm>
          <a:prstGeom prst="rect">
            <a:avLst/>
          </a:prstGeom>
          <a:gradFill>
            <a:gsLst>
              <a:gs pos="0">
                <a:schemeClr val="accent2"/>
              </a:gs>
              <a:gs pos="100000">
                <a:schemeClr val="accent4"/>
              </a:gs>
            </a:gsLst>
            <a:lin ang="27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Gill Sans"/>
              <a:ea typeface="Gill Sans"/>
              <a:cs typeface="Gill Sans"/>
              <a:sym typeface="Gill Sans"/>
            </a:endParaRPr>
          </a:p>
        </p:txBody>
      </p:sp>
      <p:pic>
        <p:nvPicPr>
          <p:cNvPr id="180" name="Google Shape;180;p9"/>
          <p:cNvPicPr preferRelativeResize="0"/>
          <p:nvPr/>
        </p:nvPicPr>
        <p:blipFill rotWithShape="1">
          <a:blip r:embed="rId3">
            <a:alphaModFix/>
          </a:blip>
          <a:srcRect b="0" l="0" r="0" t="0"/>
          <a:stretch/>
        </p:blipFill>
        <p:spPr>
          <a:xfrm>
            <a:off x="279143" y="1475726"/>
            <a:ext cx="5221625" cy="3906549"/>
          </a:xfrm>
          <a:prstGeom prst="rect">
            <a:avLst/>
          </a:prstGeom>
          <a:noFill/>
          <a:ln>
            <a:noFill/>
          </a:ln>
        </p:spPr>
      </p:pic>
      <p:sp>
        <p:nvSpPr>
          <p:cNvPr id="181" name="Google Shape;181;p9"/>
          <p:cNvSpPr txBox="1"/>
          <p:nvPr>
            <p:ph idx="1" type="body"/>
          </p:nvPr>
        </p:nvSpPr>
        <p:spPr>
          <a:xfrm>
            <a:off x="6392583" y="2645922"/>
            <a:ext cx="4434721" cy="3710427"/>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GB" sz="2400"/>
              <a:t>Make predictions about what the outcome will be in stories, rhymes and songs if one is added, or if one is taken away.</a:t>
            </a:r>
            <a:endParaRPr/>
          </a:p>
          <a:p>
            <a:pPr indent="-228600" lvl="0" marL="228600" rtl="0" algn="l">
              <a:lnSpc>
                <a:spcPct val="90000"/>
              </a:lnSpc>
              <a:spcBef>
                <a:spcPts val="1000"/>
              </a:spcBef>
              <a:spcAft>
                <a:spcPts val="0"/>
              </a:spcAft>
              <a:buClr>
                <a:schemeClr val="dk1"/>
              </a:buClr>
              <a:buSzPts val="2400"/>
              <a:buChar char="•"/>
            </a:pPr>
            <a:r>
              <a:rPr lang="en-GB" sz="2400"/>
              <a:t> Provide ‘staircase’ patterns which show that the next counting number includes the previous number plus one.</a:t>
            </a:r>
            <a:endParaRPr/>
          </a:p>
          <a:p>
            <a:pPr indent="-114300" lvl="0" marL="228600" rtl="0" algn="l">
              <a:lnSpc>
                <a:spcPct val="90000"/>
              </a:lnSpc>
              <a:spcBef>
                <a:spcPts val="1000"/>
              </a:spcBef>
              <a:spcAft>
                <a:spcPts val="0"/>
              </a:spcAft>
              <a:buClr>
                <a:schemeClr val="dk1"/>
              </a:buClr>
              <a:buSzPts val="1800"/>
              <a:buNone/>
            </a:pPr>
            <a:r>
              <a:t/>
            </a:r>
            <a:endParaRPr sz="1800"/>
          </a:p>
        </p:txBody>
      </p:sp>
      <p:cxnSp>
        <p:nvCxnSpPr>
          <p:cNvPr id="182" name="Google Shape;182;p9"/>
          <p:cNvCxnSpPr/>
          <p:nvPr/>
        </p:nvCxnSpPr>
        <p:spPr>
          <a:xfrm>
            <a:off x="11586162" y="3610394"/>
            <a:ext cx="0" cy="3238728"/>
          </a:xfrm>
          <a:prstGeom prst="straightConnector1">
            <a:avLst/>
          </a:prstGeom>
          <a:noFill/>
          <a:ln cap="sq" cmpd="sng" w="25400">
            <a:solidFill>
              <a:schemeClr val="accent2"/>
            </a:solidFill>
            <a:prstDash val="solid"/>
            <a:bevel/>
            <a:headEnd len="sm" w="sm" type="none"/>
            <a:tailEnd len="sm" w="sm" type="none"/>
          </a:ln>
        </p:spPr>
      </p:cxn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6" name="Shape 186"/>
        <p:cNvGrpSpPr/>
        <p:nvPr/>
      </p:nvGrpSpPr>
      <p:grpSpPr>
        <a:xfrm>
          <a:off x="0" y="0"/>
          <a:ext cx="0" cy="0"/>
          <a:chOff x="0" y="0"/>
          <a:chExt cx="0" cy="0"/>
        </a:xfrm>
      </p:grpSpPr>
      <p:sp>
        <p:nvSpPr>
          <p:cNvPr id="187" name="Google Shape;187;p1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Gill Sans"/>
              <a:ea typeface="Gill Sans"/>
              <a:cs typeface="Gill Sans"/>
              <a:sym typeface="Gill Sans"/>
            </a:endParaRPr>
          </a:p>
        </p:txBody>
      </p:sp>
      <p:sp>
        <p:nvSpPr>
          <p:cNvPr id="188" name="Google Shape;188;p10"/>
          <p:cNvSpPr txBox="1"/>
          <p:nvPr>
            <p:ph type="title"/>
          </p:nvPr>
        </p:nvSpPr>
        <p:spPr>
          <a:xfrm>
            <a:off x="6392583" y="501651"/>
            <a:ext cx="4414848" cy="1716255"/>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3800"/>
              <a:buFont typeface="Gill Sans"/>
              <a:buNone/>
            </a:pPr>
            <a:r>
              <a:rPr lang="en-GB" sz="3800"/>
              <a:t>Explore the composition of numbers to 10.</a:t>
            </a:r>
            <a:endParaRPr/>
          </a:p>
        </p:txBody>
      </p:sp>
      <p:sp>
        <p:nvSpPr>
          <p:cNvPr id="189" name="Google Shape;189;p10"/>
          <p:cNvSpPr/>
          <p:nvPr/>
        </p:nvSpPr>
        <p:spPr>
          <a:xfrm>
            <a:off x="0" y="0"/>
            <a:ext cx="5779911" cy="6858000"/>
          </a:xfrm>
          <a:prstGeom prst="rect">
            <a:avLst/>
          </a:prstGeom>
          <a:gradFill>
            <a:gsLst>
              <a:gs pos="0">
                <a:schemeClr val="accent2"/>
              </a:gs>
              <a:gs pos="100000">
                <a:schemeClr val="accent4"/>
              </a:gs>
            </a:gsLst>
            <a:lin ang="27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Gill Sans"/>
              <a:ea typeface="Gill Sans"/>
              <a:cs typeface="Gill Sans"/>
              <a:sym typeface="Gill Sans"/>
            </a:endParaRPr>
          </a:p>
        </p:txBody>
      </p:sp>
      <p:pic>
        <p:nvPicPr>
          <p:cNvPr id="190" name="Google Shape;190;p10"/>
          <p:cNvPicPr preferRelativeResize="0"/>
          <p:nvPr/>
        </p:nvPicPr>
        <p:blipFill rotWithShape="1">
          <a:blip r:embed="rId3">
            <a:alphaModFix/>
          </a:blip>
          <a:srcRect b="1" l="24849" r="23091" t="0"/>
          <a:stretch/>
        </p:blipFill>
        <p:spPr>
          <a:xfrm>
            <a:off x="279143" y="299509"/>
            <a:ext cx="5221625" cy="6258983"/>
          </a:xfrm>
          <a:prstGeom prst="rect">
            <a:avLst/>
          </a:prstGeom>
          <a:noFill/>
          <a:ln>
            <a:noFill/>
          </a:ln>
        </p:spPr>
      </p:pic>
      <p:sp>
        <p:nvSpPr>
          <p:cNvPr id="191" name="Google Shape;191;p10"/>
          <p:cNvSpPr txBox="1"/>
          <p:nvPr>
            <p:ph idx="1" type="body"/>
          </p:nvPr>
        </p:nvSpPr>
        <p:spPr>
          <a:xfrm>
            <a:off x="6392583" y="2645922"/>
            <a:ext cx="4434721" cy="3710427"/>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1500"/>
              <a:buChar char="•"/>
            </a:pPr>
            <a:r>
              <a:rPr lang="en-GB" sz="1500"/>
              <a:t>Focus on composition of 2, 3, 4 and 5 before moving onto larger numbers.</a:t>
            </a:r>
            <a:endParaRPr/>
          </a:p>
          <a:p>
            <a:pPr indent="-228600" lvl="0" marL="228600" rtl="0" algn="l">
              <a:lnSpc>
                <a:spcPct val="90000"/>
              </a:lnSpc>
              <a:spcBef>
                <a:spcPts val="1000"/>
              </a:spcBef>
              <a:spcAft>
                <a:spcPts val="0"/>
              </a:spcAft>
              <a:buClr>
                <a:schemeClr val="dk1"/>
              </a:buClr>
              <a:buSzPts val="1500"/>
              <a:buChar char="•"/>
            </a:pPr>
            <a:r>
              <a:rPr lang="en-GB" sz="1500"/>
              <a:t>Provide a range of visual models of numbers: for example, six as double three on dice, or the fingers on one hand and one more, or as four and two with ten frame images. </a:t>
            </a:r>
            <a:endParaRPr/>
          </a:p>
          <a:p>
            <a:pPr indent="-228600" lvl="0" marL="228600" rtl="0" algn="l">
              <a:lnSpc>
                <a:spcPct val="90000"/>
              </a:lnSpc>
              <a:spcBef>
                <a:spcPts val="1000"/>
              </a:spcBef>
              <a:spcAft>
                <a:spcPts val="0"/>
              </a:spcAft>
              <a:buClr>
                <a:schemeClr val="dk1"/>
              </a:buClr>
              <a:buSzPts val="1500"/>
              <a:buChar char="•"/>
            </a:pPr>
            <a:r>
              <a:rPr lang="en-GB" sz="1500"/>
              <a:t>Model conceptual subitising: “Well, there are three here and three here, so there must be six.” </a:t>
            </a:r>
            <a:endParaRPr/>
          </a:p>
          <a:p>
            <a:pPr indent="-228600" lvl="0" marL="228600" rtl="0" algn="l">
              <a:lnSpc>
                <a:spcPct val="90000"/>
              </a:lnSpc>
              <a:spcBef>
                <a:spcPts val="1000"/>
              </a:spcBef>
              <a:spcAft>
                <a:spcPts val="0"/>
              </a:spcAft>
              <a:buClr>
                <a:schemeClr val="dk1"/>
              </a:buClr>
              <a:buSzPts val="1500"/>
              <a:buChar char="•"/>
            </a:pPr>
            <a:r>
              <a:rPr lang="en-GB" sz="1500"/>
              <a:t>Emphasise the parts within the whole: “There were 8 eggs in the incubator. Two have hatched and 6 have not yet hatched.” </a:t>
            </a:r>
            <a:endParaRPr/>
          </a:p>
          <a:p>
            <a:pPr indent="-228600" lvl="0" marL="228600" rtl="0" algn="l">
              <a:lnSpc>
                <a:spcPct val="90000"/>
              </a:lnSpc>
              <a:spcBef>
                <a:spcPts val="1000"/>
              </a:spcBef>
              <a:spcAft>
                <a:spcPts val="0"/>
              </a:spcAft>
              <a:buClr>
                <a:schemeClr val="dk1"/>
              </a:buClr>
              <a:buSzPts val="1500"/>
              <a:buChar char="•"/>
            </a:pPr>
            <a:r>
              <a:rPr lang="en-GB" sz="1500"/>
              <a:t>Plan games which involve partitioning and recombining sets. For example, throw 5 beanbags, aiming for a hoop. How many go in and how many don’t?</a:t>
            </a:r>
            <a:endParaRPr/>
          </a:p>
          <a:p>
            <a:pPr indent="-133350" lvl="0" marL="228600" rtl="0" algn="l">
              <a:lnSpc>
                <a:spcPct val="90000"/>
              </a:lnSpc>
              <a:spcBef>
                <a:spcPts val="1000"/>
              </a:spcBef>
              <a:spcAft>
                <a:spcPts val="0"/>
              </a:spcAft>
              <a:buClr>
                <a:schemeClr val="dk1"/>
              </a:buClr>
              <a:buSzPts val="1500"/>
              <a:buNone/>
            </a:pPr>
            <a:r>
              <a:t/>
            </a:r>
            <a:endParaRPr sz="1500"/>
          </a:p>
        </p:txBody>
      </p:sp>
      <p:cxnSp>
        <p:nvCxnSpPr>
          <p:cNvPr id="192" name="Google Shape;192;p10"/>
          <p:cNvCxnSpPr/>
          <p:nvPr/>
        </p:nvCxnSpPr>
        <p:spPr>
          <a:xfrm>
            <a:off x="11586162" y="3619272"/>
            <a:ext cx="0" cy="3238728"/>
          </a:xfrm>
          <a:prstGeom prst="straightConnector1">
            <a:avLst/>
          </a:prstGeom>
          <a:noFill/>
          <a:ln cap="sq" cmpd="sng" w="25400">
            <a:solidFill>
              <a:schemeClr val="accent2"/>
            </a:solidFill>
            <a:prstDash val="solid"/>
            <a:bevel/>
            <a:headEnd len="sm" w="sm" type="none"/>
            <a:tailEnd len="sm" w="sm" type="none"/>
          </a:ln>
        </p:spPr>
      </p:cxn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96" name="Shape 196"/>
        <p:cNvGrpSpPr/>
        <p:nvPr/>
      </p:nvGrpSpPr>
      <p:grpSpPr>
        <a:xfrm>
          <a:off x="0" y="0"/>
          <a:ext cx="0" cy="0"/>
          <a:chOff x="0" y="0"/>
          <a:chExt cx="0" cy="0"/>
        </a:xfrm>
      </p:grpSpPr>
      <p:sp>
        <p:nvSpPr>
          <p:cNvPr id="197" name="Google Shape;197;p1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Gill Sans"/>
              <a:ea typeface="Gill Sans"/>
              <a:cs typeface="Gill Sans"/>
              <a:sym typeface="Gill Sans"/>
            </a:endParaRPr>
          </a:p>
        </p:txBody>
      </p:sp>
      <p:sp>
        <p:nvSpPr>
          <p:cNvPr id="198" name="Google Shape;198;p11"/>
          <p:cNvSpPr txBox="1"/>
          <p:nvPr>
            <p:ph type="title"/>
          </p:nvPr>
        </p:nvSpPr>
        <p:spPr>
          <a:xfrm>
            <a:off x="6392583" y="501651"/>
            <a:ext cx="4414848" cy="1716255"/>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2600"/>
              <a:buFont typeface="Gill Sans"/>
              <a:buNone/>
            </a:pPr>
            <a:r>
              <a:rPr lang="en-GB" sz="2600"/>
              <a:t>Automatically recall number bonds for numbers 0–5 and some to 10.</a:t>
            </a:r>
            <a:endParaRPr/>
          </a:p>
        </p:txBody>
      </p:sp>
      <p:sp>
        <p:nvSpPr>
          <p:cNvPr id="199" name="Google Shape;199;p11"/>
          <p:cNvSpPr/>
          <p:nvPr/>
        </p:nvSpPr>
        <p:spPr>
          <a:xfrm>
            <a:off x="0" y="0"/>
            <a:ext cx="5779911" cy="6858000"/>
          </a:xfrm>
          <a:prstGeom prst="rect">
            <a:avLst/>
          </a:prstGeom>
          <a:gradFill>
            <a:gsLst>
              <a:gs pos="0">
                <a:schemeClr val="accent2"/>
              </a:gs>
              <a:gs pos="100000">
                <a:schemeClr val="accent4"/>
              </a:gs>
            </a:gsLst>
            <a:lin ang="27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Gill Sans"/>
              <a:ea typeface="Gill Sans"/>
              <a:cs typeface="Gill Sans"/>
              <a:sym typeface="Gill Sans"/>
            </a:endParaRPr>
          </a:p>
        </p:txBody>
      </p:sp>
      <p:pic>
        <p:nvPicPr>
          <p:cNvPr id="200" name="Google Shape;200;p11"/>
          <p:cNvPicPr preferRelativeResize="0"/>
          <p:nvPr/>
        </p:nvPicPr>
        <p:blipFill rotWithShape="1">
          <a:blip r:embed="rId3">
            <a:alphaModFix/>
          </a:blip>
          <a:srcRect b="7113" l="0" r="-2" t="9899"/>
          <a:stretch/>
        </p:blipFill>
        <p:spPr>
          <a:xfrm>
            <a:off x="279143" y="299509"/>
            <a:ext cx="5221625" cy="6258983"/>
          </a:xfrm>
          <a:prstGeom prst="rect">
            <a:avLst/>
          </a:prstGeom>
          <a:noFill/>
          <a:ln>
            <a:noFill/>
          </a:ln>
        </p:spPr>
      </p:pic>
      <p:sp>
        <p:nvSpPr>
          <p:cNvPr id="201" name="Google Shape;201;p11"/>
          <p:cNvSpPr txBox="1"/>
          <p:nvPr>
            <p:ph idx="1" type="body"/>
          </p:nvPr>
        </p:nvSpPr>
        <p:spPr>
          <a:xfrm>
            <a:off x="6392575" y="2217900"/>
            <a:ext cx="4434600" cy="4138500"/>
          </a:xfrm>
          <a:prstGeom prst="rect">
            <a:avLst/>
          </a:prstGeom>
          <a:noFill/>
          <a:ln>
            <a:noFill/>
          </a:ln>
        </p:spPr>
        <p:txBody>
          <a:bodyPr anchorCtr="0" anchor="t" bIns="45700" lIns="91425" spcFirstLastPara="1" rIns="91425" wrap="square" tIns="45700">
            <a:noAutofit/>
          </a:bodyPr>
          <a:lstStyle/>
          <a:p>
            <a:pPr indent="-234950" lvl="0" marL="228600" rtl="0" algn="l">
              <a:lnSpc>
                <a:spcPct val="90000"/>
              </a:lnSpc>
              <a:spcBef>
                <a:spcPts val="0"/>
              </a:spcBef>
              <a:spcAft>
                <a:spcPts val="0"/>
              </a:spcAft>
              <a:buClr>
                <a:schemeClr val="dk1"/>
              </a:buClr>
              <a:buSzPts val="1300"/>
              <a:buChar char="•"/>
            </a:pPr>
            <a:r>
              <a:rPr lang="en-GB" sz="1300"/>
              <a:t>Have a sustained focus on each number to and within 5. Make visual and practical displays in the classroom showing the different ways of making numbers to 5 so that children can refer to these. </a:t>
            </a:r>
            <a:endParaRPr sz="3300"/>
          </a:p>
          <a:p>
            <a:pPr indent="-234950" lvl="0" marL="228600" rtl="0" algn="l">
              <a:lnSpc>
                <a:spcPct val="90000"/>
              </a:lnSpc>
              <a:spcBef>
                <a:spcPts val="1000"/>
              </a:spcBef>
              <a:spcAft>
                <a:spcPts val="0"/>
              </a:spcAft>
              <a:buClr>
                <a:schemeClr val="dk1"/>
              </a:buClr>
              <a:buSzPts val="1300"/>
              <a:buChar char="•"/>
            </a:pPr>
            <a:r>
              <a:rPr lang="en-GB" sz="1300"/>
              <a:t>Help children to learn number bonds through lots of hands-on experiences of partitioning and combining numbers in different contexts, and seeing subitising patterns. </a:t>
            </a:r>
            <a:endParaRPr sz="3300"/>
          </a:p>
          <a:p>
            <a:pPr indent="-234950" lvl="0" marL="228600" rtl="0" algn="l">
              <a:lnSpc>
                <a:spcPct val="90000"/>
              </a:lnSpc>
              <a:spcBef>
                <a:spcPts val="1000"/>
              </a:spcBef>
              <a:spcAft>
                <a:spcPts val="0"/>
              </a:spcAft>
              <a:buClr>
                <a:schemeClr val="dk1"/>
              </a:buClr>
              <a:buSzPts val="1300"/>
              <a:buChar char="•"/>
            </a:pPr>
            <a:r>
              <a:rPr lang="en-GB" sz="1300"/>
              <a:t>Play hiding games with a number of objects in a box, under a cloth, in a tent, in a cave, etc.: “6 went in the tent and 3 came out. I wonder how many are still in there?” </a:t>
            </a:r>
            <a:endParaRPr sz="3300"/>
          </a:p>
          <a:p>
            <a:pPr indent="-234950" lvl="0" marL="228600" rtl="0" algn="l">
              <a:lnSpc>
                <a:spcPct val="90000"/>
              </a:lnSpc>
              <a:spcBef>
                <a:spcPts val="1000"/>
              </a:spcBef>
              <a:spcAft>
                <a:spcPts val="0"/>
              </a:spcAft>
              <a:buClr>
                <a:schemeClr val="dk1"/>
              </a:buClr>
              <a:buSzPts val="1300"/>
              <a:buChar char="•"/>
            </a:pPr>
            <a:r>
              <a:rPr lang="en-GB" sz="1300"/>
              <a:t>Intentionally give children the wrong number of things. For example: ask each child to plant 4 seeds then give them 1, 2 or 3. “I’ve only got 1 seed, I need 3 more.” </a:t>
            </a:r>
            <a:endParaRPr sz="3300"/>
          </a:p>
          <a:p>
            <a:pPr indent="-234950" lvl="0" marL="228600" rtl="0" algn="l">
              <a:lnSpc>
                <a:spcPct val="90000"/>
              </a:lnSpc>
              <a:spcBef>
                <a:spcPts val="1000"/>
              </a:spcBef>
              <a:spcAft>
                <a:spcPts val="0"/>
              </a:spcAft>
              <a:buClr>
                <a:schemeClr val="dk1"/>
              </a:buClr>
              <a:buSzPts val="1300"/>
              <a:buChar char="•"/>
            </a:pPr>
            <a:r>
              <a:rPr lang="en-GB" sz="1300"/>
              <a:t>Spot and use opportunities for children to apply number bonds: “There are 5 of us but only 2 clipboards. How many more do we need?” </a:t>
            </a:r>
            <a:endParaRPr sz="3300"/>
          </a:p>
          <a:p>
            <a:pPr indent="-234950" lvl="0" marL="228600" rtl="0" algn="l">
              <a:lnSpc>
                <a:spcPct val="90000"/>
              </a:lnSpc>
              <a:spcBef>
                <a:spcPts val="1000"/>
              </a:spcBef>
              <a:spcAft>
                <a:spcPts val="0"/>
              </a:spcAft>
              <a:buClr>
                <a:schemeClr val="dk1"/>
              </a:buClr>
              <a:buSzPts val="1300"/>
              <a:buChar char="•"/>
            </a:pPr>
            <a:r>
              <a:rPr lang="en-GB" sz="1300"/>
              <a:t>Place objects into a five frame and talk about how many spaces are filled and unfilled.</a:t>
            </a:r>
            <a:endParaRPr sz="3300"/>
          </a:p>
          <a:p>
            <a:pPr indent="-158750" lvl="0" marL="228600" rtl="0" algn="l">
              <a:lnSpc>
                <a:spcPct val="90000"/>
              </a:lnSpc>
              <a:spcBef>
                <a:spcPts val="1000"/>
              </a:spcBef>
              <a:spcAft>
                <a:spcPts val="0"/>
              </a:spcAft>
              <a:buClr>
                <a:schemeClr val="dk1"/>
              </a:buClr>
              <a:buSzPts val="1100"/>
              <a:buNone/>
            </a:pPr>
            <a:r>
              <a:t/>
            </a:r>
            <a:endParaRPr sz="1100"/>
          </a:p>
        </p:txBody>
      </p:sp>
      <p:cxnSp>
        <p:nvCxnSpPr>
          <p:cNvPr id="202" name="Google Shape;202;p11"/>
          <p:cNvCxnSpPr/>
          <p:nvPr/>
        </p:nvCxnSpPr>
        <p:spPr>
          <a:xfrm>
            <a:off x="11586162" y="3619272"/>
            <a:ext cx="0" cy="3238728"/>
          </a:xfrm>
          <a:prstGeom prst="straightConnector1">
            <a:avLst/>
          </a:prstGeom>
          <a:noFill/>
          <a:ln cap="sq" cmpd="sng" w="25400">
            <a:solidFill>
              <a:schemeClr val="accent2"/>
            </a:solidFill>
            <a:prstDash val="solid"/>
            <a:bevel/>
            <a:headEnd len="sm" w="sm" type="none"/>
            <a:tailEnd len="sm" w="sm" type="none"/>
          </a:ln>
        </p:spPr>
      </p:cxn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06" name="Shape 206"/>
        <p:cNvGrpSpPr/>
        <p:nvPr/>
      </p:nvGrpSpPr>
      <p:grpSpPr>
        <a:xfrm>
          <a:off x="0" y="0"/>
          <a:ext cx="0" cy="0"/>
          <a:chOff x="0" y="0"/>
          <a:chExt cx="0" cy="0"/>
        </a:xfrm>
      </p:grpSpPr>
      <p:sp>
        <p:nvSpPr>
          <p:cNvPr id="207" name="Google Shape;207;p1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Gill Sans"/>
              <a:ea typeface="Gill Sans"/>
              <a:cs typeface="Gill Sans"/>
              <a:sym typeface="Gill Sans"/>
            </a:endParaRPr>
          </a:p>
        </p:txBody>
      </p:sp>
      <p:sp>
        <p:nvSpPr>
          <p:cNvPr id="208" name="Google Shape;208;p12"/>
          <p:cNvSpPr txBox="1"/>
          <p:nvPr>
            <p:ph type="title"/>
          </p:nvPr>
        </p:nvSpPr>
        <p:spPr>
          <a:xfrm>
            <a:off x="6392583" y="501651"/>
            <a:ext cx="4414848" cy="1716255"/>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2600"/>
              <a:buFont typeface="Gill Sans"/>
              <a:buNone/>
            </a:pPr>
            <a:r>
              <a:rPr lang="en-GB" sz="2600"/>
              <a:t>Select, rotate and manipulate shapes to develop spatial reasoning skills.</a:t>
            </a:r>
            <a:endParaRPr/>
          </a:p>
        </p:txBody>
      </p:sp>
      <p:sp>
        <p:nvSpPr>
          <p:cNvPr id="209" name="Google Shape;209;p12"/>
          <p:cNvSpPr/>
          <p:nvPr/>
        </p:nvSpPr>
        <p:spPr>
          <a:xfrm>
            <a:off x="0" y="0"/>
            <a:ext cx="5779911" cy="6858000"/>
          </a:xfrm>
          <a:prstGeom prst="rect">
            <a:avLst/>
          </a:prstGeom>
          <a:gradFill>
            <a:gsLst>
              <a:gs pos="0">
                <a:schemeClr val="accent2"/>
              </a:gs>
              <a:gs pos="100000">
                <a:schemeClr val="accent4"/>
              </a:gs>
            </a:gsLst>
            <a:lin ang="27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Gill Sans"/>
              <a:ea typeface="Gill Sans"/>
              <a:cs typeface="Gill Sans"/>
              <a:sym typeface="Gill Sans"/>
            </a:endParaRPr>
          </a:p>
        </p:txBody>
      </p:sp>
      <p:pic>
        <p:nvPicPr>
          <p:cNvPr id="210" name="Google Shape;210;p12"/>
          <p:cNvPicPr preferRelativeResize="0"/>
          <p:nvPr/>
        </p:nvPicPr>
        <p:blipFill rotWithShape="1">
          <a:blip r:embed="rId3">
            <a:alphaModFix/>
          </a:blip>
          <a:srcRect b="9477" l="0" r="-1" t="0"/>
          <a:stretch/>
        </p:blipFill>
        <p:spPr>
          <a:xfrm>
            <a:off x="279143" y="299509"/>
            <a:ext cx="5221625" cy="6258983"/>
          </a:xfrm>
          <a:prstGeom prst="rect">
            <a:avLst/>
          </a:prstGeom>
          <a:noFill/>
          <a:ln>
            <a:noFill/>
          </a:ln>
        </p:spPr>
      </p:pic>
      <p:sp>
        <p:nvSpPr>
          <p:cNvPr id="211" name="Google Shape;211;p12"/>
          <p:cNvSpPr txBox="1"/>
          <p:nvPr>
            <p:ph idx="1" type="body"/>
          </p:nvPr>
        </p:nvSpPr>
        <p:spPr>
          <a:xfrm>
            <a:off x="6392575" y="2217900"/>
            <a:ext cx="4434600" cy="4138500"/>
          </a:xfrm>
          <a:prstGeom prst="rect">
            <a:avLst/>
          </a:prstGeom>
          <a:noFill/>
          <a:ln>
            <a:noFill/>
          </a:ln>
        </p:spPr>
        <p:txBody>
          <a:bodyPr anchorCtr="0" anchor="t" bIns="45700" lIns="91425" spcFirstLastPara="1" rIns="91425" wrap="square" tIns="45700">
            <a:noAutofit/>
          </a:bodyPr>
          <a:lstStyle/>
          <a:p>
            <a:pPr indent="-234950" lvl="0" marL="228600" rtl="0" algn="l">
              <a:lnSpc>
                <a:spcPct val="90000"/>
              </a:lnSpc>
              <a:spcBef>
                <a:spcPts val="0"/>
              </a:spcBef>
              <a:spcAft>
                <a:spcPts val="0"/>
              </a:spcAft>
              <a:buClr>
                <a:schemeClr val="dk1"/>
              </a:buClr>
              <a:buSzPts val="1900"/>
              <a:buChar char="•"/>
            </a:pPr>
            <a:r>
              <a:rPr lang="en-GB" sz="1900"/>
              <a:t>Provide high-quality pattern and building sets, including pattern blocks, tangrams, building blocks and magnetic construction tiles, as well as found materials. </a:t>
            </a:r>
            <a:endParaRPr sz="3300"/>
          </a:p>
          <a:p>
            <a:pPr indent="-234950" lvl="0" marL="228600" rtl="0" algn="l">
              <a:lnSpc>
                <a:spcPct val="90000"/>
              </a:lnSpc>
              <a:spcBef>
                <a:spcPts val="1000"/>
              </a:spcBef>
              <a:spcAft>
                <a:spcPts val="0"/>
              </a:spcAft>
              <a:buClr>
                <a:schemeClr val="dk1"/>
              </a:buClr>
              <a:buSzPts val="1900"/>
              <a:buChar char="•"/>
            </a:pPr>
            <a:r>
              <a:rPr lang="en-GB" sz="1900"/>
              <a:t>Challenge children to copy increasingly complex 2D pictures and patterns with these 3D resources, guided by knowledge of learning trajectories: “I bet you can’t add an arch to that,” or “Maybe tomorrow someone will build a staircase.” </a:t>
            </a:r>
            <a:endParaRPr sz="3300"/>
          </a:p>
          <a:p>
            <a:pPr indent="-234950" lvl="0" marL="228600" rtl="0" algn="l">
              <a:lnSpc>
                <a:spcPct val="90000"/>
              </a:lnSpc>
              <a:spcBef>
                <a:spcPts val="1000"/>
              </a:spcBef>
              <a:spcAft>
                <a:spcPts val="0"/>
              </a:spcAft>
              <a:buClr>
                <a:schemeClr val="dk1"/>
              </a:buClr>
              <a:buSzPts val="1900"/>
              <a:buChar char="•"/>
            </a:pPr>
            <a:r>
              <a:rPr lang="en-GB" sz="1900"/>
              <a:t>Teach children to solve a range of jigsaws of increasing challenge.</a:t>
            </a:r>
            <a:endParaRPr sz="3300"/>
          </a:p>
          <a:p>
            <a:pPr indent="-114300" lvl="0" marL="228600" rtl="0" algn="l">
              <a:lnSpc>
                <a:spcPct val="90000"/>
              </a:lnSpc>
              <a:spcBef>
                <a:spcPts val="1000"/>
              </a:spcBef>
              <a:spcAft>
                <a:spcPts val="0"/>
              </a:spcAft>
              <a:buClr>
                <a:schemeClr val="dk1"/>
              </a:buClr>
              <a:buSzPts val="1800"/>
              <a:buNone/>
            </a:pPr>
            <a:r>
              <a:t/>
            </a:r>
            <a:endParaRPr sz="1900"/>
          </a:p>
        </p:txBody>
      </p:sp>
      <p:cxnSp>
        <p:nvCxnSpPr>
          <p:cNvPr id="212" name="Google Shape;212;p12"/>
          <p:cNvCxnSpPr/>
          <p:nvPr/>
        </p:nvCxnSpPr>
        <p:spPr>
          <a:xfrm>
            <a:off x="11586162" y="3619272"/>
            <a:ext cx="0" cy="3238728"/>
          </a:xfrm>
          <a:prstGeom prst="straightConnector1">
            <a:avLst/>
          </a:prstGeom>
          <a:noFill/>
          <a:ln cap="sq" cmpd="sng" w="25400">
            <a:solidFill>
              <a:schemeClr val="accent2"/>
            </a:solidFill>
            <a:prstDash val="solid"/>
            <a:bevel/>
            <a:headEnd len="sm" w="sm" type="none"/>
            <a:tailEnd len="sm" w="sm" type="none"/>
          </a:ln>
        </p:spPr>
      </p:cxn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16" name="Shape 216"/>
        <p:cNvGrpSpPr/>
        <p:nvPr/>
      </p:nvGrpSpPr>
      <p:grpSpPr>
        <a:xfrm>
          <a:off x="0" y="0"/>
          <a:ext cx="0" cy="0"/>
          <a:chOff x="0" y="0"/>
          <a:chExt cx="0" cy="0"/>
        </a:xfrm>
      </p:grpSpPr>
      <p:sp>
        <p:nvSpPr>
          <p:cNvPr id="217" name="Google Shape;217;p1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Gill Sans"/>
              <a:ea typeface="Gill Sans"/>
              <a:cs typeface="Gill Sans"/>
              <a:sym typeface="Gill Sans"/>
            </a:endParaRPr>
          </a:p>
        </p:txBody>
      </p:sp>
      <p:sp>
        <p:nvSpPr>
          <p:cNvPr id="218" name="Google Shape;218;p13"/>
          <p:cNvSpPr txBox="1"/>
          <p:nvPr>
            <p:ph type="title"/>
          </p:nvPr>
        </p:nvSpPr>
        <p:spPr>
          <a:xfrm>
            <a:off x="6412091" y="501651"/>
            <a:ext cx="4395340" cy="1716255"/>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2200"/>
              <a:buFont typeface="Gill Sans"/>
              <a:buNone/>
            </a:pPr>
            <a:r>
              <a:rPr lang="en-GB" sz="2200"/>
              <a:t>Compose and decompose shapes so that children recognise a shape can have other shapes within it, just as numbers can.</a:t>
            </a:r>
            <a:endParaRPr/>
          </a:p>
        </p:txBody>
      </p:sp>
      <p:sp>
        <p:nvSpPr>
          <p:cNvPr id="219" name="Google Shape;219;p13"/>
          <p:cNvSpPr/>
          <p:nvPr/>
        </p:nvSpPr>
        <p:spPr>
          <a:xfrm>
            <a:off x="0" y="0"/>
            <a:ext cx="5779911" cy="6858000"/>
          </a:xfrm>
          <a:prstGeom prst="rect">
            <a:avLst/>
          </a:prstGeom>
          <a:gradFill>
            <a:gsLst>
              <a:gs pos="0">
                <a:schemeClr val="accent2"/>
              </a:gs>
              <a:gs pos="100000">
                <a:schemeClr val="accent4"/>
              </a:gs>
            </a:gsLst>
            <a:lin ang="27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Gill Sans"/>
              <a:ea typeface="Gill Sans"/>
              <a:cs typeface="Gill Sans"/>
              <a:sym typeface="Gill Sans"/>
            </a:endParaRPr>
          </a:p>
        </p:txBody>
      </p:sp>
      <p:pic>
        <p:nvPicPr>
          <p:cNvPr id="220" name="Google Shape;220;p13"/>
          <p:cNvPicPr preferRelativeResize="0"/>
          <p:nvPr/>
        </p:nvPicPr>
        <p:blipFill rotWithShape="1">
          <a:blip r:embed="rId3">
            <a:alphaModFix/>
          </a:blip>
          <a:srcRect b="0" l="0" r="0" t="0"/>
          <a:stretch/>
        </p:blipFill>
        <p:spPr>
          <a:xfrm>
            <a:off x="509402" y="299509"/>
            <a:ext cx="4761106" cy="6258983"/>
          </a:xfrm>
          <a:prstGeom prst="rect">
            <a:avLst/>
          </a:prstGeom>
          <a:noFill/>
          <a:ln>
            <a:noFill/>
          </a:ln>
        </p:spPr>
      </p:pic>
      <p:sp>
        <p:nvSpPr>
          <p:cNvPr id="221" name="Google Shape;221;p13"/>
          <p:cNvSpPr txBox="1"/>
          <p:nvPr>
            <p:ph idx="1" type="body"/>
          </p:nvPr>
        </p:nvSpPr>
        <p:spPr>
          <a:xfrm>
            <a:off x="6392583" y="2645922"/>
            <a:ext cx="4434721" cy="3710427"/>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GB" sz="2000"/>
              <a:t>Investigate how shapes can be combined to make new shapes: for example, two triangles can be put together to make a square. Encourage children to predict what shapes they will make when paper is folded. Wonder aloud how many ways there are to make a hexagon with pattern blocks. </a:t>
            </a:r>
            <a:endParaRPr/>
          </a:p>
          <a:p>
            <a:pPr indent="-228600" lvl="0" marL="228600" rtl="0" algn="l">
              <a:lnSpc>
                <a:spcPct val="90000"/>
              </a:lnSpc>
              <a:spcBef>
                <a:spcPts val="1000"/>
              </a:spcBef>
              <a:spcAft>
                <a:spcPts val="0"/>
              </a:spcAft>
              <a:buClr>
                <a:schemeClr val="dk1"/>
              </a:buClr>
              <a:buSzPts val="2000"/>
              <a:buChar char="•"/>
            </a:pPr>
            <a:r>
              <a:rPr lang="en-GB" sz="2000"/>
              <a:t>Find 2D shapes within 3D shapes, including through printing or shadow play.</a:t>
            </a:r>
            <a:endParaRPr/>
          </a:p>
          <a:p>
            <a:pPr indent="-114300" lvl="0" marL="228600" rtl="0" algn="l">
              <a:lnSpc>
                <a:spcPct val="90000"/>
              </a:lnSpc>
              <a:spcBef>
                <a:spcPts val="1000"/>
              </a:spcBef>
              <a:spcAft>
                <a:spcPts val="0"/>
              </a:spcAft>
              <a:buClr>
                <a:schemeClr val="dk1"/>
              </a:buClr>
              <a:buSzPts val="1800"/>
              <a:buNone/>
            </a:pPr>
            <a:r>
              <a:t/>
            </a:r>
            <a:endParaRPr sz="1800"/>
          </a:p>
        </p:txBody>
      </p:sp>
      <p:cxnSp>
        <p:nvCxnSpPr>
          <p:cNvPr id="222" name="Google Shape;222;p13"/>
          <p:cNvCxnSpPr/>
          <p:nvPr/>
        </p:nvCxnSpPr>
        <p:spPr>
          <a:xfrm>
            <a:off x="11586162" y="3610394"/>
            <a:ext cx="0" cy="3238728"/>
          </a:xfrm>
          <a:prstGeom prst="straightConnector1">
            <a:avLst/>
          </a:prstGeom>
          <a:noFill/>
          <a:ln cap="sq" cmpd="sng" w="25400">
            <a:solidFill>
              <a:schemeClr val="accent2"/>
            </a:solidFill>
            <a:prstDash val="solid"/>
            <a:bevel/>
            <a:headEnd len="sm" w="sm" type="none"/>
            <a:tailEnd len="sm" w="sm" type="none"/>
          </a:ln>
        </p:spPr>
      </p:cxn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6" name="Shape 226"/>
        <p:cNvGrpSpPr/>
        <p:nvPr/>
      </p:nvGrpSpPr>
      <p:grpSpPr>
        <a:xfrm>
          <a:off x="0" y="0"/>
          <a:ext cx="0" cy="0"/>
          <a:chOff x="0" y="0"/>
          <a:chExt cx="0" cy="0"/>
        </a:xfrm>
      </p:grpSpPr>
      <p:sp>
        <p:nvSpPr>
          <p:cNvPr id="227" name="Google Shape;227;p14"/>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Gill Sans"/>
              <a:ea typeface="Gill Sans"/>
              <a:cs typeface="Gill Sans"/>
              <a:sym typeface="Gill Sans"/>
            </a:endParaRPr>
          </a:p>
        </p:txBody>
      </p:sp>
      <p:sp>
        <p:nvSpPr>
          <p:cNvPr id="228" name="Google Shape;228;p14"/>
          <p:cNvSpPr txBox="1"/>
          <p:nvPr>
            <p:ph type="title"/>
          </p:nvPr>
        </p:nvSpPr>
        <p:spPr>
          <a:xfrm>
            <a:off x="6392583" y="501651"/>
            <a:ext cx="4414848" cy="1716255"/>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3800"/>
              <a:buFont typeface="Gill Sans"/>
              <a:buNone/>
            </a:pPr>
            <a:r>
              <a:rPr lang="en-GB" sz="3800"/>
              <a:t>Continue, copy and create repeating patterns.</a:t>
            </a:r>
            <a:endParaRPr/>
          </a:p>
        </p:txBody>
      </p:sp>
      <p:sp>
        <p:nvSpPr>
          <p:cNvPr id="229" name="Google Shape;229;p14"/>
          <p:cNvSpPr/>
          <p:nvPr/>
        </p:nvSpPr>
        <p:spPr>
          <a:xfrm>
            <a:off x="0" y="0"/>
            <a:ext cx="5779911" cy="6858000"/>
          </a:xfrm>
          <a:prstGeom prst="rect">
            <a:avLst/>
          </a:prstGeom>
          <a:gradFill>
            <a:gsLst>
              <a:gs pos="0">
                <a:schemeClr val="accent2"/>
              </a:gs>
              <a:gs pos="100000">
                <a:schemeClr val="accent4"/>
              </a:gs>
            </a:gsLst>
            <a:lin ang="27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Gill Sans"/>
              <a:ea typeface="Gill Sans"/>
              <a:cs typeface="Gill Sans"/>
              <a:sym typeface="Gill Sans"/>
            </a:endParaRPr>
          </a:p>
        </p:txBody>
      </p:sp>
      <p:pic>
        <p:nvPicPr>
          <p:cNvPr id="230" name="Google Shape;230;p14"/>
          <p:cNvPicPr preferRelativeResize="0"/>
          <p:nvPr/>
        </p:nvPicPr>
        <p:blipFill rotWithShape="1">
          <a:blip r:embed="rId3">
            <a:alphaModFix/>
          </a:blip>
          <a:srcRect b="1" l="8054" r="31132" t="0"/>
          <a:stretch/>
        </p:blipFill>
        <p:spPr>
          <a:xfrm>
            <a:off x="279143" y="299509"/>
            <a:ext cx="5221625" cy="6258983"/>
          </a:xfrm>
          <a:prstGeom prst="rect">
            <a:avLst/>
          </a:prstGeom>
          <a:noFill/>
          <a:ln>
            <a:noFill/>
          </a:ln>
        </p:spPr>
      </p:pic>
      <p:sp>
        <p:nvSpPr>
          <p:cNvPr id="231" name="Google Shape;231;p14"/>
          <p:cNvSpPr txBox="1"/>
          <p:nvPr>
            <p:ph idx="1" type="body"/>
          </p:nvPr>
        </p:nvSpPr>
        <p:spPr>
          <a:xfrm>
            <a:off x="6392583" y="2645922"/>
            <a:ext cx="4434721" cy="3710427"/>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GB" sz="2800"/>
              <a:t>Make patterns with varying rules (including AB, ABB and ABBC) and objects and invite children to continue the pattern. </a:t>
            </a:r>
            <a:endParaRPr/>
          </a:p>
          <a:p>
            <a:pPr indent="-228600" lvl="0" marL="228600" rtl="0" algn="l">
              <a:lnSpc>
                <a:spcPct val="90000"/>
              </a:lnSpc>
              <a:spcBef>
                <a:spcPts val="1000"/>
              </a:spcBef>
              <a:spcAft>
                <a:spcPts val="0"/>
              </a:spcAft>
              <a:buClr>
                <a:schemeClr val="dk1"/>
              </a:buClr>
              <a:buSzPts val="2800"/>
              <a:buChar char="•"/>
            </a:pPr>
            <a:r>
              <a:rPr lang="en-GB" sz="2800"/>
              <a:t>Make a deliberate mistake and discuss how to fix it.</a:t>
            </a:r>
            <a:endParaRPr/>
          </a:p>
          <a:p>
            <a:pPr indent="-114300" lvl="0" marL="228600" rtl="0" algn="l">
              <a:lnSpc>
                <a:spcPct val="90000"/>
              </a:lnSpc>
              <a:spcBef>
                <a:spcPts val="1000"/>
              </a:spcBef>
              <a:spcAft>
                <a:spcPts val="0"/>
              </a:spcAft>
              <a:buClr>
                <a:schemeClr val="dk1"/>
              </a:buClr>
              <a:buSzPts val="1800"/>
              <a:buNone/>
            </a:pPr>
            <a:r>
              <a:t/>
            </a:r>
            <a:endParaRPr sz="1800"/>
          </a:p>
        </p:txBody>
      </p:sp>
      <p:cxnSp>
        <p:nvCxnSpPr>
          <p:cNvPr id="232" name="Google Shape;232;p14"/>
          <p:cNvCxnSpPr/>
          <p:nvPr/>
        </p:nvCxnSpPr>
        <p:spPr>
          <a:xfrm>
            <a:off x="11586162" y="3619272"/>
            <a:ext cx="0" cy="3238728"/>
          </a:xfrm>
          <a:prstGeom prst="straightConnector1">
            <a:avLst/>
          </a:prstGeom>
          <a:noFill/>
          <a:ln cap="sq" cmpd="sng" w="25400">
            <a:solidFill>
              <a:schemeClr val="accent2"/>
            </a:solidFill>
            <a:prstDash val="solid"/>
            <a:bevel/>
            <a:headEnd len="sm" w="sm" type="none"/>
            <a:tailEnd len="sm" w="sm" type="none"/>
          </a:ln>
        </p:spPr>
      </p:cxn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6" name="Shape 236"/>
        <p:cNvGrpSpPr/>
        <p:nvPr/>
      </p:nvGrpSpPr>
      <p:grpSpPr>
        <a:xfrm>
          <a:off x="0" y="0"/>
          <a:ext cx="0" cy="0"/>
          <a:chOff x="0" y="0"/>
          <a:chExt cx="0" cy="0"/>
        </a:xfrm>
      </p:grpSpPr>
      <p:sp>
        <p:nvSpPr>
          <p:cNvPr id="237" name="Google Shape;237;p1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Gill Sans"/>
              <a:ea typeface="Gill Sans"/>
              <a:cs typeface="Gill Sans"/>
              <a:sym typeface="Gill Sans"/>
            </a:endParaRPr>
          </a:p>
        </p:txBody>
      </p:sp>
      <p:sp>
        <p:nvSpPr>
          <p:cNvPr id="238" name="Google Shape;238;p15"/>
          <p:cNvSpPr txBox="1"/>
          <p:nvPr>
            <p:ph type="title"/>
          </p:nvPr>
        </p:nvSpPr>
        <p:spPr>
          <a:xfrm>
            <a:off x="6392583" y="501651"/>
            <a:ext cx="4414848" cy="1716255"/>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3800"/>
              <a:buFont typeface="Gill Sans"/>
              <a:buNone/>
            </a:pPr>
            <a:r>
              <a:rPr lang="en-GB" sz="3800"/>
              <a:t>Compare length, weight and capacity.</a:t>
            </a:r>
            <a:endParaRPr/>
          </a:p>
        </p:txBody>
      </p:sp>
      <p:sp>
        <p:nvSpPr>
          <p:cNvPr id="239" name="Google Shape;239;p15"/>
          <p:cNvSpPr/>
          <p:nvPr/>
        </p:nvSpPr>
        <p:spPr>
          <a:xfrm>
            <a:off x="0" y="0"/>
            <a:ext cx="5779911" cy="6858000"/>
          </a:xfrm>
          <a:prstGeom prst="rect">
            <a:avLst/>
          </a:prstGeom>
          <a:gradFill>
            <a:gsLst>
              <a:gs pos="0">
                <a:schemeClr val="accent2"/>
              </a:gs>
              <a:gs pos="100000">
                <a:schemeClr val="accent4"/>
              </a:gs>
            </a:gsLst>
            <a:lin ang="27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Gill Sans"/>
              <a:ea typeface="Gill Sans"/>
              <a:cs typeface="Gill Sans"/>
              <a:sym typeface="Gill Sans"/>
            </a:endParaRPr>
          </a:p>
        </p:txBody>
      </p:sp>
      <p:pic>
        <p:nvPicPr>
          <p:cNvPr id="240" name="Google Shape;240;p15"/>
          <p:cNvPicPr preferRelativeResize="0"/>
          <p:nvPr/>
        </p:nvPicPr>
        <p:blipFill rotWithShape="1">
          <a:blip r:embed="rId3">
            <a:alphaModFix/>
          </a:blip>
          <a:srcRect b="1" l="20548" r="14811" t="0"/>
          <a:stretch/>
        </p:blipFill>
        <p:spPr>
          <a:xfrm>
            <a:off x="279143" y="299509"/>
            <a:ext cx="5221625" cy="6258983"/>
          </a:xfrm>
          <a:prstGeom prst="rect">
            <a:avLst/>
          </a:prstGeom>
          <a:noFill/>
          <a:ln>
            <a:noFill/>
          </a:ln>
        </p:spPr>
      </p:pic>
      <p:sp>
        <p:nvSpPr>
          <p:cNvPr id="241" name="Google Shape;241;p15"/>
          <p:cNvSpPr txBox="1"/>
          <p:nvPr>
            <p:ph idx="1" type="body"/>
          </p:nvPr>
        </p:nvSpPr>
        <p:spPr>
          <a:xfrm>
            <a:off x="6392583" y="2645922"/>
            <a:ext cx="4434721" cy="3710427"/>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GB" sz="2400"/>
              <a:t>Model comparative language using ‘than’ and encourage children to use this vocabulary. For example: “This is heavier than that.” </a:t>
            </a:r>
            <a:endParaRPr/>
          </a:p>
          <a:p>
            <a:pPr indent="-228600" lvl="0" marL="228600" rtl="0" algn="l">
              <a:lnSpc>
                <a:spcPct val="90000"/>
              </a:lnSpc>
              <a:spcBef>
                <a:spcPts val="1000"/>
              </a:spcBef>
              <a:spcAft>
                <a:spcPts val="0"/>
              </a:spcAft>
              <a:buClr>
                <a:schemeClr val="dk1"/>
              </a:buClr>
              <a:buSzPts val="2400"/>
              <a:buChar char="•"/>
            </a:pPr>
            <a:r>
              <a:rPr lang="en-GB" sz="2400"/>
              <a:t>Ask children to make and test predictions. “What if we pour the jugful into the teapot? Which holds more?”</a:t>
            </a:r>
            <a:endParaRPr/>
          </a:p>
          <a:p>
            <a:pPr indent="-114300" lvl="0" marL="228600" rtl="0" algn="l">
              <a:lnSpc>
                <a:spcPct val="90000"/>
              </a:lnSpc>
              <a:spcBef>
                <a:spcPts val="1000"/>
              </a:spcBef>
              <a:spcAft>
                <a:spcPts val="0"/>
              </a:spcAft>
              <a:buClr>
                <a:schemeClr val="dk1"/>
              </a:buClr>
              <a:buSzPts val="1800"/>
              <a:buNone/>
            </a:pPr>
            <a:r>
              <a:t/>
            </a:r>
            <a:endParaRPr sz="1800"/>
          </a:p>
        </p:txBody>
      </p:sp>
      <p:cxnSp>
        <p:nvCxnSpPr>
          <p:cNvPr id="242" name="Google Shape;242;p15"/>
          <p:cNvCxnSpPr/>
          <p:nvPr/>
        </p:nvCxnSpPr>
        <p:spPr>
          <a:xfrm>
            <a:off x="11586162" y="3619272"/>
            <a:ext cx="0" cy="3238728"/>
          </a:xfrm>
          <a:prstGeom prst="straightConnector1">
            <a:avLst/>
          </a:prstGeom>
          <a:noFill/>
          <a:ln cap="sq" cmpd="sng" w="25400">
            <a:solidFill>
              <a:schemeClr val="accent2"/>
            </a:solidFill>
            <a:prstDash val="solid"/>
            <a:bevel/>
            <a:headEnd len="sm" w="sm" type="none"/>
            <a:tailEnd len="sm" w="sm" type="none"/>
          </a:ln>
        </p:spPr>
      </p:cxn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GradientVTI">
  <a:themeElements>
    <a:clrScheme name="Office">
      <a:dk1>
        <a:srgbClr val="000000"/>
      </a:dk1>
      <a:lt1>
        <a:srgbClr val="FFFFFF"/>
      </a:lt1>
      <a:dk2>
        <a:srgbClr val="10013F"/>
      </a:dk2>
      <a:lt2>
        <a:srgbClr val="F2F0FF"/>
      </a:lt2>
      <a:accent1>
        <a:srgbClr val="814DFF"/>
      </a:accent1>
      <a:accent2>
        <a:srgbClr val="243FFF"/>
      </a:accent2>
      <a:accent3>
        <a:srgbClr val="FF83B6"/>
      </a:accent3>
      <a:accent4>
        <a:srgbClr val="FF9022"/>
      </a:accent4>
      <a:accent5>
        <a:srgbClr val="FF1F85"/>
      </a:accent5>
      <a:accent6>
        <a:srgbClr val="1A98FF"/>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2024-09-25T12:20:02Z</dcterms:created>
  <dc:creator>Kimberly Tucker</dc:creator>
</cp:coreProperties>
</file>