
<file path=[Content_Types].xml><?xml version="1.0" encoding="utf-8"?>
<Types xmlns="http://schemas.openxmlformats.org/package/2006/content-types">
  <Default Extension="png" ContentType="image/png"/>
  <Default Extension="mp3" ContentType="audio/mpe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75" r:id="rId3"/>
    <p:sldId id="278" r:id="rId4"/>
    <p:sldId id="279" r:id="rId5"/>
    <p:sldId id="280" r:id="rId6"/>
    <p:sldId id="281" r:id="rId7"/>
    <p:sldId id="282" r:id="rId8"/>
    <p:sldId id="284" r:id="rId9"/>
    <p:sldId id="285"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itchFamily="2" charset="77"/>
      <p:regular r:id="rId18"/>
      <p:bold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30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B1E3"/>
    <a:srgbClr val="ACDDFC"/>
    <a:srgbClr val="18A0DB"/>
    <a:srgbClr val="DE1E5A"/>
    <a:srgbClr val="BC0105"/>
    <a:srgbClr val="80C1EB"/>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0" autoAdjust="0"/>
    <p:restoredTop sz="94660"/>
  </p:normalViewPr>
  <p:slideViewPr>
    <p:cSldViewPr snapToGrid="0" showGuides="1">
      <p:cViewPr varScale="1">
        <p:scale>
          <a:sx n="63" d="100"/>
          <a:sy n="63" d="100"/>
        </p:scale>
        <p:origin x="2536" y="184"/>
      </p:cViewPr>
      <p:guideLst>
        <p:guide orient="horz" pos="2160"/>
        <p:guide pos="2880"/>
        <p:guide pos="340"/>
        <p:guide orient="horz" pos="3974"/>
        <p:guide pos="5420"/>
        <p:guide orient="horz" pos="346"/>
        <p:guide pos="476"/>
        <p:guide orient="horz" pos="482"/>
        <p:guide orient="horz" pos="3838"/>
        <p:guide pos="5307"/>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28/01/2021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28/01/2021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microsoft.com/office/2007/relationships/media" Target="../media/media1.mp3"/><Relationship Id="rId1" Type="http://schemas.openxmlformats.org/officeDocument/2006/relationships/audio" Target="NULL" TargetMode="External"/><Relationship Id="rId6" Type="http://schemas.openxmlformats.org/officeDocument/2006/relationships/image" Target="../media/image6.png"/><Relationship Id="rId5" Type="http://schemas.openxmlformats.org/officeDocument/2006/relationships/image" Target="../media/image8.pn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p3"/><Relationship Id="rId1" Type="http://schemas.microsoft.com/office/2007/relationships/media" Target="../media/media2.mp3"/><Relationship Id="rId5" Type="http://schemas.openxmlformats.org/officeDocument/2006/relationships/image" Target="../media/image6.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p3"/><Relationship Id="rId1" Type="http://schemas.microsoft.com/office/2007/relationships/media" Target="../media/media3.mp3"/><Relationship Id="rId5" Type="http://schemas.openxmlformats.org/officeDocument/2006/relationships/image" Target="../media/image6.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microsoft.com/office/2007/relationships/media" Target="../media/media1.mp3"/><Relationship Id="rId1" Type="http://schemas.openxmlformats.org/officeDocument/2006/relationships/audio" Target="NULL" TargetMode="External"/><Relationship Id="rId6" Type="http://schemas.openxmlformats.org/officeDocument/2006/relationships/image" Target="../media/image6.png"/><Relationship Id="rId5" Type="http://schemas.openxmlformats.org/officeDocument/2006/relationships/image" Target="../media/image13.pn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6.png"/><Relationship Id="rId2" Type="http://schemas.microsoft.com/office/2007/relationships/media" Target="../media/media1.mp3"/><Relationship Id="rId1" Type="http://schemas.openxmlformats.org/officeDocument/2006/relationships/audio" Target="NULL" TargetMode="Externa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image" Target="../media/image17.tiff"/><Relationship Id="rId1" Type="http://schemas.openxmlformats.org/officeDocument/2006/relationships/slideLayout" Target="../slideLayouts/slideLayout3.xml"/><Relationship Id="rId4" Type="http://schemas.openxmlformats.org/officeDocument/2006/relationships/image" Target="../media/image19.tif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882D70D-AC3B-42D4-AB90-32684695674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17670" y="1781269"/>
            <a:ext cx="5955988" cy="3527561"/>
          </a:xfrm>
          <a:prstGeom prst="rect">
            <a:avLst/>
          </a:prstGeom>
        </p:spPr>
      </p:pic>
      <p:pic>
        <p:nvPicPr>
          <p:cNvPr id="5" name="old biplane">
            <a:hlinkClick r:id="" action="ppaction://media"/>
            <a:extLst>
              <a:ext uri="{FF2B5EF4-FFF2-40B4-BE49-F238E27FC236}">
                <a16:creationId xmlns:a16="http://schemas.microsoft.com/office/drawing/2014/main" id="{CB95277A-1DE1-44E4-B212-1D01877E45C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01505" y="1376882"/>
            <a:ext cx="609600" cy="609600"/>
          </a:xfrm>
          <a:prstGeom prst="rect">
            <a:avLst/>
          </a:prstGeom>
        </p:spPr>
      </p:pic>
    </p:spTree>
    <p:extLst>
      <p:ext uri="{BB962C8B-B14F-4D97-AF65-F5344CB8AC3E}">
        <p14:creationId xmlns:p14="http://schemas.microsoft.com/office/powerpoint/2010/main" val="221188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056" fill="hold"/>
                                        <p:tgtEl>
                                          <p:spTgt spid="5"/>
                                        </p:tgtEl>
                                      </p:cBhvr>
                                    </p:cmd>
                                  </p:childTnLst>
                                </p:cTn>
                              </p:par>
                              <p:par>
                                <p:cTn id="7" presetID="2" presetClass="entr" presetSubtype="12" fill="hold" nodeType="withEffect">
                                  <p:stCondLst>
                                    <p:cond delay="50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1000" fill="hold"/>
                                        <p:tgtEl>
                                          <p:spTgt spid="3"/>
                                        </p:tgtEl>
                                        <p:attrNameLst>
                                          <p:attrName>ppt_x</p:attrName>
                                        </p:attrNameLst>
                                      </p:cBhvr>
                                      <p:tavLst>
                                        <p:tav tm="0">
                                          <p:val>
                                            <p:strVal val="0-#ppt_w/2"/>
                                          </p:val>
                                        </p:tav>
                                        <p:tav tm="100000">
                                          <p:val>
                                            <p:strVal val="#ppt_x"/>
                                          </p:val>
                                        </p:tav>
                                      </p:tavLst>
                                    </p:anim>
                                    <p:anim calcmode="lin" valueType="num">
                                      <p:cBhvr additive="base">
                                        <p:cTn id="10" dur="1000" fill="hold"/>
                                        <p:tgtEl>
                                          <p:spTgt spid="3"/>
                                        </p:tgtEl>
                                        <p:attrNameLst>
                                          <p:attrName>ppt_y</p:attrName>
                                        </p:attrNameLst>
                                      </p:cBhvr>
                                      <p:tavLst>
                                        <p:tav tm="0">
                                          <p:val>
                                            <p:strVal val="1+#ppt_h/2"/>
                                          </p:val>
                                        </p:tav>
                                        <p:tav tm="100000">
                                          <p:val>
                                            <p:strVal val="#ppt_y"/>
                                          </p:val>
                                        </p:tav>
                                      </p:tavLst>
                                    </p:anim>
                                  </p:childTnLst>
                                </p:cTn>
                              </p:par>
                              <p:par>
                                <p:cTn id="11" presetID="2" presetClass="exit" presetSubtype="3" fill="hold" nodeType="withEffect">
                                  <p:stCondLst>
                                    <p:cond delay="4300"/>
                                  </p:stCondLst>
                                  <p:childTnLst>
                                    <p:anim calcmode="lin" valueType="num">
                                      <p:cBhvr additive="base">
                                        <p:cTn id="12" dur="800"/>
                                        <p:tgtEl>
                                          <p:spTgt spid="3"/>
                                        </p:tgtEl>
                                        <p:attrNameLst>
                                          <p:attrName>ppt_x</p:attrName>
                                        </p:attrNameLst>
                                      </p:cBhvr>
                                      <p:tavLst>
                                        <p:tav tm="0">
                                          <p:val>
                                            <p:strVal val="ppt_x"/>
                                          </p:val>
                                        </p:tav>
                                        <p:tav tm="100000">
                                          <p:val>
                                            <p:strVal val="1+ppt_w/2"/>
                                          </p:val>
                                        </p:tav>
                                      </p:tavLst>
                                    </p:anim>
                                    <p:anim calcmode="lin" valueType="num">
                                      <p:cBhvr additive="base">
                                        <p:cTn id="13" dur="800"/>
                                        <p:tgtEl>
                                          <p:spTgt spid="3"/>
                                        </p:tgtEl>
                                        <p:attrNameLst>
                                          <p:attrName>ppt_y</p:attrName>
                                        </p:attrNameLst>
                                      </p:cBhvr>
                                      <p:tavLst>
                                        <p:tav tm="0">
                                          <p:val>
                                            <p:strVal val="ppt_y"/>
                                          </p:val>
                                        </p:tav>
                                        <p:tav tm="100000">
                                          <p:val>
                                            <p:strVal val="0-ppt_h/2"/>
                                          </p:val>
                                        </p:tav>
                                      </p:tavLst>
                                    </p:anim>
                                    <p:set>
                                      <p:cBhvr>
                                        <p:cTn id="14" dur="1" fill="hold">
                                          <p:stCondLst>
                                            <p:cond delay="7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5"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19C0909-A5E8-40D0-B666-9B24DB1151B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0650" t="11157" r="10650" b="11157"/>
          <a:stretch/>
        </p:blipFill>
        <p:spPr>
          <a:xfrm>
            <a:off x="755650" y="765175"/>
            <a:ext cx="7632700" cy="5327650"/>
          </a:xfrm>
          <a:prstGeom prst="rect">
            <a:avLst/>
          </a:prstGeom>
        </p:spPr>
      </p:pic>
      <p:sp>
        <p:nvSpPr>
          <p:cNvPr id="3" name="Rectangle 2"/>
          <p:cNvSpPr/>
          <p:nvPr/>
        </p:nvSpPr>
        <p:spPr>
          <a:xfrm>
            <a:off x="755650" y="765175"/>
            <a:ext cx="7632700" cy="772107"/>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tx1"/>
                </a:solidFill>
              </a:rPr>
              <a:t>I</a:t>
            </a:r>
            <a:r>
              <a:rPr lang="en-US" dirty="0">
                <a:solidFill>
                  <a:schemeClr val="tx1"/>
                </a:solidFill>
              </a:rPr>
              <a:t>n December of 1903, two brothers changed life as we know it with the first auto-powered heavy machine airplane. </a:t>
            </a:r>
            <a:endParaRPr lang="en-GB" dirty="0">
              <a:solidFill>
                <a:schemeClr val="tx1"/>
              </a:solidFill>
            </a:endParaRPr>
          </a:p>
        </p:txBody>
      </p:sp>
      <p:pic>
        <p:nvPicPr>
          <p:cNvPr id="7" name="Picture 6">
            <a:extLst>
              <a:ext uri="{FF2B5EF4-FFF2-40B4-BE49-F238E27FC236}">
                <a16:creationId xmlns:a16="http://schemas.microsoft.com/office/drawing/2014/main" id="{9B624889-72C2-4073-8060-3DEF5172BA5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6999" y="1687512"/>
            <a:ext cx="7632699" cy="4520629"/>
          </a:xfrm>
          <a:prstGeom prst="rect">
            <a:avLst/>
          </a:prstGeom>
        </p:spPr>
      </p:pic>
      <p:pic>
        <p:nvPicPr>
          <p:cNvPr id="5" name="old biplane">
            <a:hlinkClick r:id="" action="ppaction://media"/>
            <a:extLst>
              <a:ext uri="{FF2B5EF4-FFF2-40B4-BE49-F238E27FC236}">
                <a16:creationId xmlns:a16="http://schemas.microsoft.com/office/drawing/2014/main" id="{3483AC01-2163-4796-B706-49E1AD5F0A8F}"/>
              </a:ext>
            </a:extLst>
          </p:cNvPr>
          <p:cNvPicPr>
            <a:picLocks noChangeAspect="1"/>
          </p:cNvPicPr>
          <p:nvPr>
            <a:audioFile r:link="rId1"/>
            <p:extLst>
              <p:ext uri="{DAA4B4D4-6D71-4841-9C94-3DE7FCFB9230}">
                <p14:media xmlns:p14="http://schemas.microsoft.com/office/powerpoint/2010/main" r:embed="rId2">
                  <p14:trim st="6614" end="0.7"/>
                </p14:media>
              </p:ext>
            </p:extLst>
          </p:nvPr>
        </p:nvPicPr>
        <p:blipFill>
          <a:blip r:embed="rId6"/>
          <a:stretch>
            <a:fillRect/>
          </a:stretch>
        </p:blipFill>
        <p:spPr>
          <a:xfrm>
            <a:off x="-1318788" y="1382712"/>
            <a:ext cx="609600" cy="609600"/>
          </a:xfrm>
          <a:prstGeom prst="rect">
            <a:avLst/>
          </a:prstGeom>
        </p:spPr>
      </p:pic>
    </p:spTree>
    <p:extLst>
      <p:ext uri="{BB962C8B-B14F-4D97-AF65-F5344CB8AC3E}">
        <p14:creationId xmlns:p14="http://schemas.microsoft.com/office/powerpoint/2010/main" val="670182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3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800"/>
                            </p:stCondLst>
                            <p:childTnLst>
                              <p:par>
                                <p:cTn id="10" presetID="2" presetClass="entr" presetSubtype="4"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300"/>
                            </p:stCondLst>
                            <p:childTnLst>
                              <p:par>
                                <p:cTn id="15" presetID="1" presetClass="mediacall" presetSubtype="0" fill="hold" nodeType="afterEffect">
                                  <p:stCondLst>
                                    <p:cond delay="0"/>
                                  </p:stCondLst>
                                  <p:childTnLst>
                                    <p:cmd type="call" cmd="playFrom(0.0)">
                                      <p:cBhvr>
                                        <p:cTn id="16" dur="244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7" fill="hold" display="0">
                  <p:stCondLst>
                    <p:cond delay="indefinite"/>
                  </p:stCondLst>
                  <p:endCondLst>
                    <p:cond evt="onStopAudio" delay="0">
                      <p:tgtEl>
                        <p:sldTgt/>
                      </p:tgtEl>
                    </p:cond>
                  </p:endCondLst>
                </p:cTn>
                <p:tgtEl>
                  <p:spTgt spid="5"/>
                </p:tgtEl>
              </p:cMediaNode>
            </p:audio>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In the beginning… </a:t>
            </a:r>
          </a:p>
        </p:txBody>
      </p:sp>
      <p:sp>
        <p:nvSpPr>
          <p:cNvPr id="6" name="Rectangle 5">
            <a:extLst>
              <a:ext uri="{FF2B5EF4-FFF2-40B4-BE49-F238E27FC236}">
                <a16:creationId xmlns:a16="http://schemas.microsoft.com/office/drawing/2014/main" id="{9BCDA46E-D832-4283-AC29-A6B1991D9061}"/>
              </a:ext>
            </a:extLst>
          </p:cNvPr>
          <p:cNvSpPr/>
          <p:nvPr/>
        </p:nvSpPr>
        <p:spPr>
          <a:xfrm>
            <a:off x="2073244" y="1355506"/>
            <a:ext cx="6315106" cy="2157102"/>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2" algn="r"/>
            <a:r>
              <a:rPr lang="en-US" dirty="0">
                <a:solidFill>
                  <a:schemeClr val="tx1"/>
                </a:solidFill>
              </a:rPr>
              <a:t>The Wright Brothers became interested in flying after they received a helicopter as a gift from their father. They observed the movements of wind</a:t>
            </a:r>
          </a:p>
          <a:p>
            <a:pPr lvl="2" algn="r"/>
            <a:r>
              <a:rPr lang="en-US" dirty="0">
                <a:solidFill>
                  <a:schemeClr val="tx1"/>
                </a:solidFill>
              </a:rPr>
              <a:t> speed, the wingspan, and how it was similar </a:t>
            </a:r>
          </a:p>
          <a:p>
            <a:pPr lvl="2" algn="r"/>
            <a:r>
              <a:rPr lang="en-US" dirty="0">
                <a:solidFill>
                  <a:schemeClr val="tx1"/>
                </a:solidFill>
              </a:rPr>
              <a:t>to a bird in flight. This propelled them into wanting to learn more and eventually </a:t>
            </a:r>
          </a:p>
          <a:p>
            <a:pPr lvl="1" algn="r"/>
            <a:r>
              <a:rPr lang="en-US" dirty="0">
                <a:solidFill>
                  <a:schemeClr val="tx1"/>
                </a:solidFill>
              </a:rPr>
              <a:t>create their prototype.</a:t>
            </a:r>
          </a:p>
        </p:txBody>
      </p:sp>
      <p:pic>
        <p:nvPicPr>
          <p:cNvPr id="3" name="Picture 2">
            <a:extLst>
              <a:ext uri="{FF2B5EF4-FFF2-40B4-BE49-F238E27FC236}">
                <a16:creationId xmlns:a16="http://schemas.microsoft.com/office/drawing/2014/main" id="{475F9A70-4F44-4CD6-B891-E5CDA29EF2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90981">
            <a:off x="34335" y="1697381"/>
            <a:ext cx="8805402" cy="4316046"/>
          </a:xfrm>
          <a:prstGeom prst="rect">
            <a:avLst/>
          </a:prstGeom>
        </p:spPr>
      </p:pic>
      <p:pic>
        <p:nvPicPr>
          <p:cNvPr id="2" name="paper-flap-sheet-shake-movement_Gk4JBn4d">
            <a:hlinkClick r:id="" action="ppaction://media"/>
            <a:extLst>
              <a:ext uri="{FF2B5EF4-FFF2-40B4-BE49-F238E27FC236}">
                <a16:creationId xmlns:a16="http://schemas.microsoft.com/office/drawing/2014/main" id="{3503D3D4-1A9D-4F62-822B-29174C7AA1C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537785" y="1824457"/>
            <a:ext cx="609601" cy="609600"/>
          </a:xfrm>
          <a:prstGeom prst="rect">
            <a:avLst/>
          </a:prstGeom>
        </p:spPr>
      </p:pic>
    </p:spTree>
    <p:extLst>
      <p:ext uri="{BB962C8B-B14F-4D97-AF65-F5344CB8AC3E}">
        <p14:creationId xmlns:p14="http://schemas.microsoft.com/office/powerpoint/2010/main" val="1826322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1" presetClass="mediacall" presetSubtype="0" fill="hold" nodeType="withEffect">
                                  <p:stCondLst>
                                    <p:cond delay="0"/>
                                  </p:stCondLst>
                                  <p:childTnLst>
                                    <p:cmd type="call" cmd="playFrom(0.0)">
                                      <p:cBhvr>
                                        <p:cTn id="10" dur="888" fill="hold"/>
                                        <p:tgtEl>
                                          <p:spTgt spid="2"/>
                                        </p:tgtEl>
                                      </p:cBhvr>
                                    </p:cmd>
                                  </p:childTnLst>
                                </p:cTn>
                              </p:par>
                            </p:childTnLst>
                          </p:cTn>
                        </p:par>
                        <p:par>
                          <p:cTn id="11" fill="hold">
                            <p:stCondLst>
                              <p:cond delay="888"/>
                            </p:stCondLst>
                            <p:childTnLst>
                              <p:par>
                                <p:cTn id="12" presetID="22" presetClass="entr" presetSubtype="8"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5" fill="hold" display="0">
                  <p:stCondLst>
                    <p:cond delay="indefinite"/>
                  </p:stCondLst>
                  <p:endCondLst>
                    <p:cond evt="onStopAudio" delay="0">
                      <p:tgtEl>
                        <p:sldTgt/>
                      </p:tgtEl>
                    </p:cond>
                  </p:endCondLst>
                </p:cTn>
                <p:tgtEl>
                  <p:spTgt spid="2"/>
                </p:tgtEl>
              </p:cMediaNode>
            </p:audio>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latin typeface="+mn-lt"/>
              </a:rPr>
              <a:t>Create your own paper plane</a:t>
            </a:r>
            <a:endParaRPr lang="en-GB" sz="3600" dirty="0">
              <a:latin typeface="+mn-lt"/>
            </a:endParaRPr>
          </a:p>
        </p:txBody>
      </p:sp>
      <p:sp>
        <p:nvSpPr>
          <p:cNvPr id="4" name="Rectangle 3">
            <a:extLst>
              <a:ext uri="{FF2B5EF4-FFF2-40B4-BE49-F238E27FC236}">
                <a16:creationId xmlns:a16="http://schemas.microsoft.com/office/drawing/2014/main" id="{F63DD701-9181-43C1-9C74-10874535B32F}"/>
              </a:ext>
            </a:extLst>
          </p:cNvPr>
          <p:cNvSpPr/>
          <p:nvPr/>
        </p:nvSpPr>
        <p:spPr>
          <a:xfrm>
            <a:off x="750885" y="1403123"/>
            <a:ext cx="7632700" cy="772107"/>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dirty="0">
                <a:solidFill>
                  <a:schemeClr val="tx1"/>
                </a:solidFill>
              </a:rPr>
              <a:t>Take a piece of paper, a ruler, pencil, eraser, </a:t>
            </a:r>
          </a:p>
          <a:p>
            <a:pPr algn="ctr"/>
            <a:r>
              <a:rPr lang="en-US" dirty="0">
                <a:solidFill>
                  <a:schemeClr val="tx1"/>
                </a:solidFill>
              </a:rPr>
              <a:t>and your imagination!</a:t>
            </a:r>
          </a:p>
        </p:txBody>
      </p:sp>
      <p:sp>
        <p:nvSpPr>
          <p:cNvPr id="5" name="Rectangle 4">
            <a:extLst>
              <a:ext uri="{FF2B5EF4-FFF2-40B4-BE49-F238E27FC236}">
                <a16:creationId xmlns:a16="http://schemas.microsoft.com/office/drawing/2014/main" id="{1D63D162-09FD-45EA-B8B9-DEA7FAF03447}"/>
              </a:ext>
            </a:extLst>
          </p:cNvPr>
          <p:cNvSpPr/>
          <p:nvPr/>
        </p:nvSpPr>
        <p:spPr>
          <a:xfrm>
            <a:off x="750885" y="2276601"/>
            <a:ext cx="7632700" cy="772107"/>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dirty="0">
                <a:solidFill>
                  <a:schemeClr val="tx1"/>
                </a:solidFill>
              </a:rPr>
              <a:t>Design your own plane! (It could be a futuristic plane – one that no one has seen or imagined as of yet!)</a:t>
            </a:r>
          </a:p>
        </p:txBody>
      </p:sp>
      <p:pic>
        <p:nvPicPr>
          <p:cNvPr id="14" name="Picture 13">
            <a:extLst>
              <a:ext uri="{FF2B5EF4-FFF2-40B4-BE49-F238E27FC236}">
                <a16:creationId xmlns:a16="http://schemas.microsoft.com/office/drawing/2014/main" id="{32989493-C431-425A-B60E-900CF7A0D8F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198" y="2898346"/>
            <a:ext cx="7084291" cy="3634534"/>
          </a:xfrm>
          <a:prstGeom prst="rect">
            <a:avLst/>
          </a:prstGeom>
        </p:spPr>
      </p:pic>
      <p:pic>
        <p:nvPicPr>
          <p:cNvPr id="2" name="small-short-deep-whoosh_fyAJzBVu">
            <a:hlinkClick r:id="" action="ppaction://media"/>
            <a:extLst>
              <a:ext uri="{FF2B5EF4-FFF2-40B4-BE49-F238E27FC236}">
                <a16:creationId xmlns:a16="http://schemas.microsoft.com/office/drawing/2014/main" id="{4C433BC5-DBDB-4FCA-A31A-9118B9AC724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76912" y="1716764"/>
            <a:ext cx="609600" cy="609600"/>
          </a:xfrm>
          <a:prstGeom prst="rect">
            <a:avLst/>
          </a:prstGeom>
        </p:spPr>
      </p:pic>
    </p:spTree>
    <p:extLst>
      <p:ext uri="{BB962C8B-B14F-4D97-AF65-F5344CB8AC3E}">
        <p14:creationId xmlns:p14="http://schemas.microsoft.com/office/powerpoint/2010/main" val="174331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1" presetClass="mediacall" presetSubtype="0" fill="hold" nodeType="withEffect">
                                  <p:stCondLst>
                                    <p:cond delay="0"/>
                                  </p:stCondLst>
                                  <p:childTnLst>
                                    <p:cmd type="call" cmd="playFrom(0.0)">
                                      <p:cBhvr>
                                        <p:cTn id="10" dur="1410" fill="hold"/>
                                        <p:tgtEl>
                                          <p:spTgt spid="2"/>
                                        </p:tgtEl>
                                      </p:cBhvr>
                                    </p:cmd>
                                  </p:childTnLst>
                                </p:cTn>
                              </p:par>
                            </p:childTnLst>
                          </p:cTn>
                        </p:par>
                      </p:childTnLst>
                    </p:cTn>
                  </p:par>
                  <p:par>
                    <p:cTn id="11" fill="hold">
                      <p:stCondLst>
                        <p:cond delay="indefinite"/>
                      </p:stCondLst>
                      <p:childTnLst>
                        <p:par>
                          <p:cTn id="12" fill="hold">
                            <p:stCondLst>
                              <p:cond delay="0"/>
                            </p:stCondLst>
                            <p:childTnLst>
                              <p:par>
                                <p:cTn id="13" presetID="2" presetClass="entr" presetSubtype="2"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23" fill="hold" display="0">
                  <p:stCondLst>
                    <p:cond delay="indefinite"/>
                  </p:stCondLst>
                  <p:endCondLst>
                    <p:cond evt="onStopAudio" delay="0">
                      <p:tgtEl>
                        <p:sldTgt/>
                      </p:tgtEl>
                    </p:cond>
                  </p:endCondLst>
                </p:cTn>
                <p:tgtEl>
                  <p:spTgt spid="2"/>
                </p:tgtEl>
              </p:cMediaNode>
            </p:audio>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4BB3B0B-3E1E-4069-B643-F8E15C04E0F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281" t="15692"/>
          <a:stretch/>
        </p:blipFill>
        <p:spPr>
          <a:xfrm>
            <a:off x="750885" y="1430448"/>
            <a:ext cx="7642230" cy="4662377"/>
          </a:xfrm>
          <a:prstGeom prst="rect">
            <a:avLst/>
          </a:prstGeom>
        </p:spPr>
      </p:pic>
      <p:sp>
        <p:nvSpPr>
          <p:cNvPr id="21" name="Title 20"/>
          <p:cNvSpPr>
            <a:spLocks noGrp="1"/>
          </p:cNvSpPr>
          <p:nvPr>
            <p:ph type="title"/>
          </p:nvPr>
        </p:nvSpPr>
        <p:spPr>
          <a:xfrm>
            <a:off x="457197" y="549275"/>
            <a:ext cx="8220075" cy="994306"/>
          </a:xfrm>
        </p:spPr>
        <p:txBody>
          <a:bodyPr/>
          <a:lstStyle/>
          <a:p>
            <a:r>
              <a:rPr lang="en-GB" sz="3600" dirty="0">
                <a:latin typeface="+mn-lt"/>
              </a:rPr>
              <a:t>As they progressed… </a:t>
            </a:r>
          </a:p>
        </p:txBody>
      </p:sp>
      <p:sp>
        <p:nvSpPr>
          <p:cNvPr id="6" name="Rectangle 5">
            <a:extLst>
              <a:ext uri="{FF2B5EF4-FFF2-40B4-BE49-F238E27FC236}">
                <a16:creationId xmlns:a16="http://schemas.microsoft.com/office/drawing/2014/main" id="{9BCDA46E-D832-4283-AC29-A6B1991D9061}"/>
              </a:ext>
            </a:extLst>
          </p:cNvPr>
          <p:cNvSpPr/>
          <p:nvPr/>
        </p:nvSpPr>
        <p:spPr>
          <a:xfrm>
            <a:off x="750885" y="4489721"/>
            <a:ext cx="7632700" cy="1603104"/>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dirty="0">
                <a:solidFill>
                  <a:schemeClr val="tx1"/>
                </a:solidFill>
              </a:rPr>
              <a:t>As their forward-thinking of flight increased, so did their air discoveries. The brothers were able to build a flying contraption that would eventually take flight in 1903 in Kitty Hawk, North Carolina. Wilbur was the first to pilot such an amazing, heavy-duty plane to ascend into the air.</a:t>
            </a:r>
          </a:p>
        </p:txBody>
      </p:sp>
    </p:spTree>
    <p:extLst>
      <p:ext uri="{BB962C8B-B14F-4D97-AF65-F5344CB8AC3E}">
        <p14:creationId xmlns:p14="http://schemas.microsoft.com/office/powerpoint/2010/main" val="2119546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535F630-55BC-4BD2-B853-2009CD93D0D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2" t="9368" r="62" b="644"/>
          <a:stretch/>
        </p:blipFill>
        <p:spPr>
          <a:xfrm>
            <a:off x="755650" y="1235956"/>
            <a:ext cx="7632700" cy="4856869"/>
          </a:xfrm>
          <a:prstGeom prst="rect">
            <a:avLst/>
          </a:prstGeom>
        </p:spPr>
      </p:pic>
      <p:sp>
        <p:nvSpPr>
          <p:cNvPr id="21" name="Title 20"/>
          <p:cNvSpPr>
            <a:spLocks noGrp="1"/>
          </p:cNvSpPr>
          <p:nvPr>
            <p:ph type="title"/>
          </p:nvPr>
        </p:nvSpPr>
        <p:spPr/>
        <p:txBody>
          <a:bodyPr/>
          <a:lstStyle/>
          <a:p>
            <a:r>
              <a:rPr lang="en-GB" sz="3600" dirty="0">
                <a:latin typeface="+mn-lt"/>
              </a:rPr>
              <a:t>Business in Aviation</a:t>
            </a:r>
          </a:p>
        </p:txBody>
      </p:sp>
      <p:sp>
        <p:nvSpPr>
          <p:cNvPr id="7" name="Rectangle 6">
            <a:extLst>
              <a:ext uri="{FF2B5EF4-FFF2-40B4-BE49-F238E27FC236}">
                <a16:creationId xmlns:a16="http://schemas.microsoft.com/office/drawing/2014/main" id="{36701C57-9057-4E16-BA3C-D289B93C5E64}"/>
              </a:ext>
            </a:extLst>
          </p:cNvPr>
          <p:cNvSpPr/>
          <p:nvPr/>
        </p:nvSpPr>
        <p:spPr>
          <a:xfrm>
            <a:off x="755650" y="3728275"/>
            <a:ext cx="7632700" cy="243410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dirty="0">
                <a:solidFill>
                  <a:schemeClr val="tx1"/>
                </a:solidFill>
              </a:rPr>
              <a:t>After their success with the first airplane with passenger capacity, they began to look at business expansion. The brothers were able to find this through the United States military and the French. The United States Army requested an airplane crafted by the Wright Brothers, while the French asked for the impossible to be created - a two-passenger aircraft with an increased high-powered engine. The Wright Brothers did not disappoint! However, they chose to take different flying paths in separate countries. Eventually, the flying duo joined forces once again.</a:t>
            </a:r>
          </a:p>
        </p:txBody>
      </p:sp>
    </p:spTree>
    <p:extLst>
      <p:ext uri="{BB962C8B-B14F-4D97-AF65-F5344CB8AC3E}">
        <p14:creationId xmlns:p14="http://schemas.microsoft.com/office/powerpoint/2010/main" val="1735714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B801378-271B-42D2-84A4-DCA80FF4C71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0650" t="26265" r="10650" b="11157"/>
          <a:stretch/>
        </p:blipFill>
        <p:spPr>
          <a:xfrm>
            <a:off x="755650" y="1801255"/>
            <a:ext cx="7632700" cy="4291569"/>
          </a:xfrm>
          <a:prstGeom prst="rect">
            <a:avLst/>
          </a:prstGeom>
        </p:spPr>
      </p:pic>
      <p:sp>
        <p:nvSpPr>
          <p:cNvPr id="21" name="Title 20"/>
          <p:cNvSpPr>
            <a:spLocks noGrp="1"/>
          </p:cNvSpPr>
          <p:nvPr>
            <p:ph type="title"/>
          </p:nvPr>
        </p:nvSpPr>
        <p:spPr>
          <a:xfrm>
            <a:off x="457197" y="695624"/>
            <a:ext cx="8220075" cy="994306"/>
          </a:xfrm>
        </p:spPr>
        <p:txBody>
          <a:bodyPr/>
          <a:lstStyle/>
          <a:p>
            <a:pPr algn="ctr"/>
            <a:r>
              <a:rPr lang="en-US" sz="3600" dirty="0">
                <a:latin typeface="+mn-lt"/>
              </a:rPr>
              <a:t>Airplane Factories, Flight School, and Legal Battles</a:t>
            </a:r>
          </a:p>
        </p:txBody>
      </p:sp>
      <p:sp>
        <p:nvSpPr>
          <p:cNvPr id="6" name="Rectangle 5">
            <a:extLst>
              <a:ext uri="{FF2B5EF4-FFF2-40B4-BE49-F238E27FC236}">
                <a16:creationId xmlns:a16="http://schemas.microsoft.com/office/drawing/2014/main" id="{9BCDA46E-D832-4283-AC29-A6B1991D9061}"/>
              </a:ext>
            </a:extLst>
          </p:cNvPr>
          <p:cNvSpPr/>
          <p:nvPr/>
        </p:nvSpPr>
        <p:spPr>
          <a:xfrm>
            <a:off x="753267" y="1889144"/>
            <a:ext cx="7632700" cy="1049106"/>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dirty="0">
                <a:solidFill>
                  <a:schemeClr val="tx1"/>
                </a:solidFill>
              </a:rPr>
              <a:t>As the airplane industry began to take form and emerge with limitless possibilities, orders for airplanes showered the brothers. They also developed a flight school, teaching others how to fly.</a:t>
            </a:r>
          </a:p>
        </p:txBody>
      </p:sp>
      <p:pic>
        <p:nvPicPr>
          <p:cNvPr id="9" name="Picture 8">
            <a:extLst>
              <a:ext uri="{FF2B5EF4-FFF2-40B4-BE49-F238E27FC236}">
                <a16:creationId xmlns:a16="http://schemas.microsoft.com/office/drawing/2014/main" id="{7C3F966C-5F6D-4119-9781-B3B6E515BB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3543" y="-952333"/>
            <a:ext cx="2782435" cy="1647957"/>
          </a:xfrm>
          <a:prstGeom prst="rect">
            <a:avLst/>
          </a:prstGeom>
        </p:spPr>
      </p:pic>
      <p:pic>
        <p:nvPicPr>
          <p:cNvPr id="7" name="old biplane">
            <a:hlinkClick r:id="" action="ppaction://media"/>
            <a:extLst>
              <a:ext uri="{FF2B5EF4-FFF2-40B4-BE49-F238E27FC236}">
                <a16:creationId xmlns:a16="http://schemas.microsoft.com/office/drawing/2014/main" id="{D4332CDB-6664-4730-A97B-CA8A821BF788}"/>
              </a:ext>
            </a:extLst>
          </p:cNvPr>
          <p:cNvPicPr>
            <a:picLocks noChangeAspect="1"/>
          </p:cNvPicPr>
          <p:nvPr>
            <a:audioFile r:link="rId1"/>
            <p:extLst>
              <p:ext uri="{DAA4B4D4-6D71-4841-9C94-3DE7FCFB9230}">
                <p14:media xmlns:p14="http://schemas.microsoft.com/office/powerpoint/2010/main" r:embed="rId2">
                  <p14:trim st="6614" end="0.7"/>
                </p14:media>
              </p:ext>
            </p:extLst>
          </p:nvPr>
        </p:nvPicPr>
        <p:blipFill>
          <a:blip r:embed="rId6"/>
          <a:stretch>
            <a:fillRect/>
          </a:stretch>
        </p:blipFill>
        <p:spPr>
          <a:xfrm>
            <a:off x="-1318788" y="1382712"/>
            <a:ext cx="609600" cy="609600"/>
          </a:xfrm>
          <a:prstGeom prst="rect">
            <a:avLst/>
          </a:prstGeom>
        </p:spPr>
      </p:pic>
    </p:spTree>
    <p:extLst>
      <p:ext uri="{BB962C8B-B14F-4D97-AF65-F5344CB8AC3E}">
        <p14:creationId xmlns:p14="http://schemas.microsoft.com/office/powerpoint/2010/main" val="815504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0.02622 0.14954 L 0.02622 0.14954 C 0.03368 0.14977 0.0415 0.14884 0.04896 0.15069 C 0.06528 0.15509 0.0823 0.15833 0.0974 0.16782 C 0.11059 0.17616 0.12466 0.18264 0.13698 0.19306 L 0.15782 0.21019 C 0.16302 0.21458 0.16841 0.21875 0.17361 0.22338 L 0.2073 0.2537 C 0.20851 0.25486 0.23108 0.27616 0.23299 0.2787 C 0.24289 0.2919 0.25348 0.3044 0.26268 0.31829 L 0.29341 0.36458 C 0.2974 0.3706 0.30105 0.37731 0.30539 0.3831 C 0.32969 0.41551 0.29167 0.36389 0.33299 0.42662 C 0.34028 0.4375 0.34809 0.44815 0.35486 0.45949 C 0.36858 0.48287 0.38125 0.50694 0.39445 0.53079 C 0.39688 0.53519 0.39879 0.53981 0.40139 0.54398 C 0.40834 0.55556 0.41459 0.56759 0.42223 0.57847 C 0.48108 0.66343 0.39844 0.54329 0.44202 0.6088 C 0.45469 0.62778 0.46771 0.64653 0.48056 0.66551 C 0.4823 0.66806 0.48368 0.67083 0.48559 0.67338 C 0.49445 0.68611 0.50348 0.69884 0.51233 0.71181 C 0.52275 0.72708 0.50643 0.70787 0.52709 0.73287 C 0.57587 0.7919 0.67205 0.81481 0.71216 0.83588 C 0.72205 0.83079 0.71754 0.8331 0.72605 0.82917 C 0.72709 0.8287 0.72813 0.8287 0.729 0.82778 L 0.73212 0.82523 " pathEditMode="relative" ptsTypes="AAAAAAAAAAAAAAAAAAAAAAAAAA">
                                      <p:cBhvr>
                                        <p:cTn id="6" dur="2000" fill="hold"/>
                                        <p:tgtEl>
                                          <p:spTgt spid="9"/>
                                        </p:tgtEl>
                                        <p:attrNameLst>
                                          <p:attrName>ppt_x</p:attrName>
                                          <p:attrName>ppt_y</p:attrName>
                                        </p:attrNameLst>
                                      </p:cBhvr>
                                    </p:animMotion>
                                  </p:childTnLst>
                                </p:cTn>
                              </p:par>
                              <p:par>
                                <p:cTn id="7" presetID="1" presetClass="mediacall" presetSubtype="0" fill="hold" nodeType="withEffect">
                                  <p:stCondLst>
                                    <p:cond delay="0"/>
                                  </p:stCondLst>
                                  <p:childTnLst>
                                    <p:cmd type="call" cmd="playFrom(0.0)">
                                      <p:cBhvr>
                                        <p:cTn id="8" dur="2442" fill="hold"/>
                                        <p:tgtEl>
                                          <p:spTgt spid="7"/>
                                        </p:tgtEl>
                                      </p:cBhvr>
                                    </p:cmd>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5" fill="hold" display="0">
                  <p:stCondLst>
                    <p:cond delay="indefinite"/>
                  </p:stCondLst>
                  <p:endCondLst>
                    <p:cond evt="onStopAudio" delay="0">
                      <p:tgtEl>
                        <p:sldTgt/>
                      </p:tgtEl>
                    </p:cond>
                  </p:endCondLst>
                </p:cTn>
                <p:tgtEl>
                  <p:spTgt spid="7"/>
                </p:tgtEl>
              </p:cMediaNode>
            </p:audio>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BCDA46E-D832-4283-AC29-A6B1991D9061}"/>
              </a:ext>
            </a:extLst>
          </p:cNvPr>
          <p:cNvSpPr/>
          <p:nvPr/>
        </p:nvSpPr>
        <p:spPr>
          <a:xfrm>
            <a:off x="755650" y="765175"/>
            <a:ext cx="7632700" cy="772107"/>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dirty="0">
                <a:solidFill>
                  <a:schemeClr val="tx1"/>
                </a:solidFill>
              </a:rPr>
              <a:t>December 17th is Wright Brothers Day to celebrate their amazing accomplishments to aviation!</a:t>
            </a:r>
          </a:p>
        </p:txBody>
      </p:sp>
      <p:sp>
        <p:nvSpPr>
          <p:cNvPr id="9" name="Rectangle 8">
            <a:extLst>
              <a:ext uri="{FF2B5EF4-FFF2-40B4-BE49-F238E27FC236}">
                <a16:creationId xmlns:a16="http://schemas.microsoft.com/office/drawing/2014/main" id="{7AC4F98D-1D0D-412A-8C44-052FA74B019B}"/>
              </a:ext>
            </a:extLst>
          </p:cNvPr>
          <p:cNvSpPr/>
          <p:nvPr/>
        </p:nvSpPr>
        <p:spPr>
          <a:xfrm>
            <a:off x="755650" y="1624738"/>
            <a:ext cx="7632700" cy="772107"/>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dirty="0">
                <a:solidFill>
                  <a:schemeClr val="tx1"/>
                </a:solidFill>
              </a:rPr>
              <a:t>People from around the world are asked to celebrate or recognize their first flight experience.</a:t>
            </a:r>
          </a:p>
        </p:txBody>
      </p:sp>
      <p:pic>
        <p:nvPicPr>
          <p:cNvPr id="10" name="Picture 9">
            <a:extLst>
              <a:ext uri="{FF2B5EF4-FFF2-40B4-BE49-F238E27FC236}">
                <a16:creationId xmlns:a16="http://schemas.microsoft.com/office/drawing/2014/main" id="{7F68718E-7629-430E-B198-D4C2326F0F4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3125" y="2714086"/>
            <a:ext cx="4151858" cy="3700293"/>
          </a:xfrm>
          <a:prstGeom prst="rect">
            <a:avLst/>
          </a:prstGeom>
        </p:spPr>
      </p:pic>
      <p:pic>
        <p:nvPicPr>
          <p:cNvPr id="12" name="Picture 11">
            <a:extLst>
              <a:ext uri="{FF2B5EF4-FFF2-40B4-BE49-F238E27FC236}">
                <a16:creationId xmlns:a16="http://schemas.microsoft.com/office/drawing/2014/main" id="{1C823506-2DBA-481D-B0F1-2D65658BF31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60382" y="2714087"/>
            <a:ext cx="4227968" cy="3700292"/>
          </a:xfrm>
          <a:prstGeom prst="rect">
            <a:avLst/>
          </a:prstGeom>
        </p:spPr>
      </p:pic>
      <p:pic>
        <p:nvPicPr>
          <p:cNvPr id="16" name="Picture 15">
            <a:extLst>
              <a:ext uri="{FF2B5EF4-FFF2-40B4-BE49-F238E27FC236}">
                <a16:creationId xmlns:a16="http://schemas.microsoft.com/office/drawing/2014/main" id="{098FA4C0-206C-4865-AEFB-78289E81FD1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37348" y="4825207"/>
            <a:ext cx="4635374" cy="2745399"/>
          </a:xfrm>
          <a:prstGeom prst="rect">
            <a:avLst/>
          </a:prstGeom>
        </p:spPr>
      </p:pic>
      <p:pic>
        <p:nvPicPr>
          <p:cNvPr id="7" name="old biplane">
            <a:hlinkClick r:id="" action="ppaction://media"/>
            <a:extLst>
              <a:ext uri="{FF2B5EF4-FFF2-40B4-BE49-F238E27FC236}">
                <a16:creationId xmlns:a16="http://schemas.microsoft.com/office/drawing/2014/main" id="{507316CF-0330-4353-ADCE-9A4AE2C44B98}"/>
              </a:ext>
            </a:extLst>
          </p:cNvPr>
          <p:cNvPicPr>
            <a:picLocks noChangeAspect="1"/>
          </p:cNvPicPr>
          <p:nvPr>
            <a:audioFile r:link="rId1"/>
            <p:extLst>
              <p:ext uri="{DAA4B4D4-6D71-4841-9C94-3DE7FCFB9230}">
                <p14:media xmlns:p14="http://schemas.microsoft.com/office/powerpoint/2010/main" r:embed="rId2">
                  <p14:trim st="6614" end="0.7"/>
                </p14:media>
              </p:ext>
            </p:extLst>
          </p:nvPr>
        </p:nvPicPr>
        <p:blipFill>
          <a:blip r:embed="rId7"/>
          <a:stretch>
            <a:fillRect/>
          </a:stretch>
        </p:blipFill>
        <p:spPr>
          <a:xfrm>
            <a:off x="-1318788" y="1382712"/>
            <a:ext cx="609600" cy="609600"/>
          </a:xfrm>
          <a:prstGeom prst="rect">
            <a:avLst/>
          </a:prstGeom>
        </p:spPr>
      </p:pic>
    </p:spTree>
    <p:extLst>
      <p:ext uri="{BB962C8B-B14F-4D97-AF65-F5344CB8AC3E}">
        <p14:creationId xmlns:p14="http://schemas.microsoft.com/office/powerpoint/2010/main" val="2264619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afterEffect">
                                  <p:stCondLst>
                                    <p:cond delay="0"/>
                                  </p:stCondLst>
                                  <p:childTnLst>
                                    <p:anim calcmode="lin" valueType="num">
                                      <p:cBhvr additive="base">
                                        <p:cTn id="6" dur="1300"/>
                                        <p:tgtEl>
                                          <p:spTgt spid="16"/>
                                        </p:tgtEl>
                                        <p:attrNameLst>
                                          <p:attrName>ppt_x</p:attrName>
                                        </p:attrNameLst>
                                      </p:cBhvr>
                                      <p:tavLst>
                                        <p:tav tm="0">
                                          <p:val>
                                            <p:strVal val="ppt_x"/>
                                          </p:val>
                                        </p:tav>
                                        <p:tav tm="100000">
                                          <p:val>
                                            <p:strVal val="1+ppt_w/2"/>
                                          </p:val>
                                        </p:tav>
                                      </p:tavLst>
                                    </p:anim>
                                    <p:anim calcmode="lin" valueType="num">
                                      <p:cBhvr additive="base">
                                        <p:cTn id="7" dur="1300"/>
                                        <p:tgtEl>
                                          <p:spTgt spid="16"/>
                                        </p:tgtEl>
                                        <p:attrNameLst>
                                          <p:attrName>ppt_y</p:attrName>
                                        </p:attrNameLst>
                                      </p:cBhvr>
                                      <p:tavLst>
                                        <p:tav tm="0">
                                          <p:val>
                                            <p:strVal val="ppt_y"/>
                                          </p:val>
                                        </p:tav>
                                        <p:tav tm="100000">
                                          <p:val>
                                            <p:strVal val="0-ppt_h/2"/>
                                          </p:val>
                                        </p:tav>
                                      </p:tavLst>
                                    </p:anim>
                                    <p:set>
                                      <p:cBhvr>
                                        <p:cTn id="8" dur="1" fill="hold">
                                          <p:stCondLst>
                                            <p:cond delay="1299"/>
                                          </p:stCondLst>
                                        </p:cTn>
                                        <p:tgtEl>
                                          <p:spTgt spid="16"/>
                                        </p:tgtEl>
                                        <p:attrNameLst>
                                          <p:attrName>style.visibility</p:attrName>
                                        </p:attrNameLst>
                                      </p:cBhvr>
                                      <p:to>
                                        <p:strVal val="hidden"/>
                                      </p:to>
                                    </p:set>
                                  </p:childTnLst>
                                </p:cTn>
                              </p:par>
                              <p:par>
                                <p:cTn id="9" presetID="1" presetClass="mediacall" presetSubtype="0" fill="hold" nodeType="withEffect">
                                  <p:stCondLst>
                                    <p:cond delay="0"/>
                                  </p:stCondLst>
                                  <p:childTnLst>
                                    <p:cmd type="call" cmd="playFrom(0.0)">
                                      <p:cBhvr>
                                        <p:cTn id="10" dur="2442" fill="hold"/>
                                        <p:tgtEl>
                                          <p:spTgt spid="7"/>
                                        </p:tgtEl>
                                      </p:cBhvr>
                                    </p:cmd>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0-#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1+#ppt_w/2"/>
                                          </p:val>
                                        </p:tav>
                                        <p:tav tm="100000">
                                          <p:val>
                                            <p:strVal val="#ppt_x"/>
                                          </p:val>
                                        </p:tav>
                                      </p:tavLst>
                                    </p:anim>
                                    <p:anim calcmode="lin" valueType="num">
                                      <p:cBhvr additive="base">
                                        <p:cTn id="22"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23" fill="hold" display="0">
                  <p:stCondLst>
                    <p:cond delay="indefinite"/>
                  </p:stCondLst>
                  <p:endCondLst>
                    <p:cond evt="onStopAudio" delay="0">
                      <p:tgtEl>
                        <p:sldTgt/>
                      </p:tgtEl>
                    </p:cond>
                  </p:endCondLst>
                </p:cTn>
                <p:tgtEl>
                  <p:spTgt spid="7"/>
                </p:tgtEl>
              </p:cMediaNode>
            </p:audio>
          </p:childTnLst>
        </p:cTn>
      </p:par>
    </p:tnLst>
    <p:bldLst>
      <p:bldP spid="6"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75D70-CAD5-BB4F-917A-C9009ADE4C76}"/>
              </a:ext>
            </a:extLst>
          </p:cNvPr>
          <p:cNvSpPr>
            <a:spLocks noGrp="1"/>
          </p:cNvSpPr>
          <p:nvPr>
            <p:ph type="title"/>
          </p:nvPr>
        </p:nvSpPr>
        <p:spPr>
          <a:xfrm>
            <a:off x="457198" y="478895"/>
            <a:ext cx="8220075" cy="1106065"/>
          </a:xfrm>
        </p:spPr>
        <p:txBody>
          <a:bodyPr/>
          <a:lstStyle/>
          <a:p>
            <a:r>
              <a:rPr lang="en-US" sz="2800" dirty="0"/>
              <a:t>Here are some attempts from other people before the Wright Brothers found success.</a:t>
            </a:r>
          </a:p>
        </p:txBody>
      </p:sp>
      <p:pic>
        <p:nvPicPr>
          <p:cNvPr id="3" name="Picture 2">
            <a:extLst>
              <a:ext uri="{FF2B5EF4-FFF2-40B4-BE49-F238E27FC236}">
                <a16:creationId xmlns:a16="http://schemas.microsoft.com/office/drawing/2014/main" id="{31F896C2-9ED6-8140-B8D4-707043283FBB}"/>
              </a:ext>
            </a:extLst>
          </p:cNvPr>
          <p:cNvPicPr>
            <a:picLocks noChangeAspect="1"/>
          </p:cNvPicPr>
          <p:nvPr/>
        </p:nvPicPr>
        <p:blipFill>
          <a:blip r:embed="rId2"/>
          <a:stretch>
            <a:fillRect/>
          </a:stretch>
        </p:blipFill>
        <p:spPr>
          <a:xfrm>
            <a:off x="4418644" y="1584960"/>
            <a:ext cx="3039563" cy="1871020"/>
          </a:xfrm>
          <a:prstGeom prst="rect">
            <a:avLst/>
          </a:prstGeom>
        </p:spPr>
      </p:pic>
      <p:pic>
        <p:nvPicPr>
          <p:cNvPr id="4" name="Picture 3">
            <a:extLst>
              <a:ext uri="{FF2B5EF4-FFF2-40B4-BE49-F238E27FC236}">
                <a16:creationId xmlns:a16="http://schemas.microsoft.com/office/drawing/2014/main" id="{20566223-EC75-F34D-80FE-1C8C411E2CA0}"/>
              </a:ext>
            </a:extLst>
          </p:cNvPr>
          <p:cNvPicPr>
            <a:picLocks noChangeAspect="1"/>
          </p:cNvPicPr>
          <p:nvPr/>
        </p:nvPicPr>
        <p:blipFill>
          <a:blip r:embed="rId3"/>
          <a:stretch>
            <a:fillRect/>
          </a:stretch>
        </p:blipFill>
        <p:spPr>
          <a:xfrm>
            <a:off x="4338031" y="3759200"/>
            <a:ext cx="3935064" cy="2485923"/>
          </a:xfrm>
          <a:prstGeom prst="rect">
            <a:avLst/>
          </a:prstGeom>
        </p:spPr>
      </p:pic>
      <p:pic>
        <p:nvPicPr>
          <p:cNvPr id="5" name="Picture 4">
            <a:extLst>
              <a:ext uri="{FF2B5EF4-FFF2-40B4-BE49-F238E27FC236}">
                <a16:creationId xmlns:a16="http://schemas.microsoft.com/office/drawing/2014/main" id="{A1069119-0830-B844-A4A2-C1A70FC6549C}"/>
              </a:ext>
            </a:extLst>
          </p:cNvPr>
          <p:cNvPicPr>
            <a:picLocks noChangeAspect="1"/>
          </p:cNvPicPr>
          <p:nvPr/>
        </p:nvPicPr>
        <p:blipFill>
          <a:blip r:embed="rId4"/>
          <a:stretch>
            <a:fillRect/>
          </a:stretch>
        </p:blipFill>
        <p:spPr>
          <a:xfrm>
            <a:off x="716916" y="1842995"/>
            <a:ext cx="3164204" cy="4050182"/>
          </a:xfrm>
          <a:prstGeom prst="rect">
            <a:avLst/>
          </a:prstGeom>
        </p:spPr>
      </p:pic>
    </p:spTree>
    <p:extLst>
      <p:ext uri="{BB962C8B-B14F-4D97-AF65-F5344CB8AC3E}">
        <p14:creationId xmlns:p14="http://schemas.microsoft.com/office/powerpoint/2010/main" val="135512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312</TotalTime>
  <Words>375</Words>
  <Application>Microsoft Macintosh PowerPoint</Application>
  <PresentationFormat>On-screen Show (4:3)</PresentationFormat>
  <Paragraphs>19</Paragraphs>
  <Slides>10</Slides>
  <Notes>0</Notes>
  <HiddenSlides>0</HiddenSlides>
  <MMClips>6</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Calibri</vt:lpstr>
      <vt:lpstr>Arial</vt:lpstr>
      <vt:lpstr>Twinkl</vt:lpstr>
      <vt:lpstr>Office Theme</vt:lpstr>
      <vt:lpstr>PowerPoint Presentation</vt:lpstr>
      <vt:lpstr>PowerPoint Presentation</vt:lpstr>
      <vt:lpstr>In the beginning… </vt:lpstr>
      <vt:lpstr>Create your own paper plane</vt:lpstr>
      <vt:lpstr>As they progressed… </vt:lpstr>
      <vt:lpstr>Business in Aviation</vt:lpstr>
      <vt:lpstr>Airplane Factories, Flight School, and Legal Battles</vt:lpstr>
      <vt:lpstr>PowerPoint Presentation</vt:lpstr>
      <vt:lpstr>Here are some attempts from other people before the Wright Brothers found success.</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Simone Wouters</dc:creator>
  <cp:lastModifiedBy>heathercastleman@aol.com</cp:lastModifiedBy>
  <cp:revision>31</cp:revision>
  <dcterms:created xsi:type="dcterms:W3CDTF">2020-07-07T12:11:05Z</dcterms:created>
  <dcterms:modified xsi:type="dcterms:W3CDTF">2021-01-28T15:04:14Z</dcterms:modified>
</cp:coreProperties>
</file>