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2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</p:sldIdLst>
  <p:sldSz cy="6858000" cx="9144000"/>
  <p:notesSz cx="6858000" cy="9144000"/>
  <p:embeddedFontLst>
    <p:embeddedFont>
      <p:font typeface="Overlock"/>
      <p:regular r:id="rId20"/>
      <p:bold r:id="rId21"/>
      <p:italic r:id="rId22"/>
      <p:boldItalic r:id="rId23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160">
          <p15:clr>
            <a:srgbClr val="000000"/>
          </p15:clr>
        </p15:guide>
        <p15:guide id="2" pos="2880">
          <p15:clr>
            <a:srgbClr val="000000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16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font" Target="fonts/Overlock-regular.fntdata"/><Relationship Id="rId11" Type="http://schemas.openxmlformats.org/officeDocument/2006/relationships/slide" Target="slides/slide6.xml"/><Relationship Id="rId22" Type="http://schemas.openxmlformats.org/officeDocument/2006/relationships/font" Target="fonts/Overlock-italic.fntdata"/><Relationship Id="rId10" Type="http://schemas.openxmlformats.org/officeDocument/2006/relationships/slide" Target="slides/slide5.xml"/><Relationship Id="rId21" Type="http://schemas.openxmlformats.org/officeDocument/2006/relationships/font" Target="fonts/Overlock-bold.fntdata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23" Type="http://schemas.openxmlformats.org/officeDocument/2006/relationships/font" Target="fonts/Overlock-boldItalic.fntdata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5" Type="http://schemas.openxmlformats.org/officeDocument/2006/relationships/notesMaster" Target="notesMasters/notesMaster1.xml"/><Relationship Id="rId19" Type="http://schemas.openxmlformats.org/officeDocument/2006/relationships/slide" Target="slides/slide14.xml"/><Relationship Id="rId6" Type="http://schemas.openxmlformats.org/officeDocument/2006/relationships/slide" Target="slides/slide1.xml"/><Relationship Id="rId18" Type="http://schemas.openxmlformats.org/officeDocument/2006/relationships/slide" Target="slides/slide13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2" name="Google Shape;82;p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9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1" name="Google Shape;91;p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7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9" name="Google Shape;99;p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4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6" name="Google Shape;106;p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2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4" name="Google Shape;114;p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0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2" name="Google Shape;122;p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7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9" name="Google Shape;129;p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5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Google Shape;136;p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7" name="Google Shape;137;p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3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5" name="Google Shape;145;p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p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3" name="Google Shape;153;p1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7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p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9" name="Google Shape;159;p1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3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p1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5" name="Google Shape;165;p1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0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p1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2" name="Google Shape;172;p1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8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Google Shape;179;p1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0" name="Google Shape;180;p1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2"/>
          <p:cNvSpPr txBox="1"/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" name="Google Shape;13;p2"/>
          <p:cNvSpPr txBox="1"/>
          <p:nvPr>
            <p:ph idx="1" type="subTitle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spcBef>
                <a:spcPts val="640"/>
              </a:spcBef>
              <a:spcAft>
                <a:spcPts val="0"/>
              </a:spcAft>
              <a:buClr>
                <a:srgbClr val="888888"/>
              </a:buClr>
              <a:buSzPts val="3200"/>
              <a:buNone/>
              <a:defRPr>
                <a:solidFill>
                  <a:srgbClr val="888888"/>
                </a:solidFill>
              </a:defRPr>
            </a:lvl1pPr>
            <a:lvl2pPr lvl="1" algn="ctr">
              <a:spcBef>
                <a:spcPts val="560"/>
              </a:spcBef>
              <a:spcAft>
                <a:spcPts val="0"/>
              </a:spcAft>
              <a:buClr>
                <a:srgbClr val="888888"/>
              </a:buClr>
              <a:buSzPts val="2800"/>
              <a:buNone/>
              <a:defRPr>
                <a:solidFill>
                  <a:srgbClr val="888888"/>
                </a:solidFill>
              </a:defRPr>
            </a:lvl2pPr>
            <a:lvl3pPr lvl="2" algn="ctr"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>
                <a:solidFill>
                  <a:srgbClr val="888888"/>
                </a:solidFill>
              </a:defRPr>
            </a:lvl3pPr>
            <a:lvl4pPr lvl="3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4pPr>
            <a:lvl5pPr lvl="4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5pPr>
            <a:lvl6pPr lvl="5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6pPr>
            <a:lvl7pPr lvl="6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7pPr>
            <a:lvl8pPr lvl="7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8pPr>
            <a:lvl9pPr lvl="8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14" name="Google Shape;14;p2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" name="Google Shape;15;p2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6" name="Google Shape;16;p2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3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3"/>
          <p:cNvSpPr txBox="1"/>
          <p:nvPr>
            <p:ph idx="1" type="body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indent="-381000" lvl="1" marL="9144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indent="-355600" lvl="2" marL="1371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/>
        </p:txBody>
      </p:sp>
      <p:sp>
        <p:nvSpPr>
          <p:cNvPr id="20" name="Google Shape;20;p3"/>
          <p:cNvSpPr txBox="1"/>
          <p:nvPr>
            <p:ph idx="2" type="body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indent="-381000" lvl="1" marL="9144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indent="-355600" lvl="2" marL="1371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/>
        </p:txBody>
      </p:sp>
      <p:sp>
        <p:nvSpPr>
          <p:cNvPr id="21" name="Google Shape;21;p3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2" name="Google Shape;22;p3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" name="Google Shape;23;p3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24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Google Shape;25;p4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" name="Google Shape;26;p4"/>
          <p:cNvSpPr txBox="1"/>
          <p:nvPr>
            <p:ph idx="1"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7" name="Google Shape;27;p4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8" name="Google Shape;28;p4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" name="Google Shape;29;p4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30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Google Shape;31;p5"/>
          <p:cNvSpPr txBox="1"/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  <a:defRPr b="1" sz="4000" cap="none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2" name="Google Shape;32;p5"/>
          <p:cNvSpPr txBox="1"/>
          <p:nvPr>
            <p:ph idx="1" type="body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1pPr>
            <a:lvl2pPr indent="-228600" lvl="1" marL="914400" algn="l"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spcBef>
                <a:spcPts val="32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33" name="Google Shape;33;p5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4" name="Google Shape;34;p5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5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36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6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6"/>
          <p:cNvSpPr txBox="1"/>
          <p:nvPr>
            <p:ph idx="1" type="body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39" name="Google Shape;39;p6"/>
          <p:cNvSpPr txBox="1"/>
          <p:nvPr>
            <p:ph idx="2" type="body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810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indent="-355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indent="-3302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indent="-3302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indent="-3302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indent="-3302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indent="-3302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indent="-3302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/>
        </p:txBody>
      </p:sp>
      <p:sp>
        <p:nvSpPr>
          <p:cNvPr id="40" name="Google Shape;40;p6"/>
          <p:cNvSpPr txBox="1"/>
          <p:nvPr>
            <p:ph idx="3" type="body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1" name="Google Shape;41;p6"/>
          <p:cNvSpPr txBox="1"/>
          <p:nvPr>
            <p:ph idx="4" type="body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810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indent="-355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indent="-3302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indent="-3302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indent="-3302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indent="-3302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indent="-3302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indent="-3302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/>
        </p:txBody>
      </p:sp>
      <p:sp>
        <p:nvSpPr>
          <p:cNvPr id="42" name="Google Shape;42;p6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3" name="Google Shape;43;p6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4" name="Google Shape;44;p6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7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7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7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9" name="Google Shape;49;p7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8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8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8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9"/>
          <p:cNvSpPr txBox="1"/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b="1" sz="2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9"/>
          <p:cNvSpPr txBox="1"/>
          <p:nvPr>
            <p:ph idx="1" type="body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  <a:defRPr sz="2800"/>
            </a:lvl2pPr>
            <a:lvl3pPr indent="-381000" lvl="2" marL="1371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4pPr>
            <a:lvl5pPr indent="-355600" lvl="4" marL="22860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»"/>
              <a:defRPr sz="2000"/>
            </a:lvl5pPr>
            <a:lvl6pPr indent="-355600" lvl="5" marL="27432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57" name="Google Shape;57;p9"/>
          <p:cNvSpPr txBox="1"/>
          <p:nvPr>
            <p:ph idx="2" type="body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indent="-228600" lvl="1" marL="9144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indent="-228600" lvl="2" marL="1371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indent="-228600" lvl="3" marL="1828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indent="-228600" lvl="4" marL="22860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indent="-228600" lvl="5" marL="27432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indent="-228600" lvl="6" marL="32004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indent="-228600" lvl="7" marL="3657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indent="-228600" lvl="8" marL="4114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/>
        </p:txBody>
      </p:sp>
      <p:sp>
        <p:nvSpPr>
          <p:cNvPr id="58" name="Google Shape;58;p9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9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9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0"/>
          <p:cNvSpPr txBox="1"/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b="1" sz="2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10"/>
          <p:cNvSpPr/>
          <p:nvPr>
            <p:ph idx="2" type="pic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b="0" i="0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64" name="Google Shape;64;p10"/>
          <p:cNvSpPr txBox="1"/>
          <p:nvPr>
            <p:ph idx="1" type="body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indent="-228600" lvl="1" marL="9144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indent="-228600" lvl="2" marL="1371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indent="-228600" lvl="3" marL="1828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indent="-228600" lvl="4" marL="22860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indent="-228600" lvl="5" marL="27432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indent="-228600" lvl="6" marL="32004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indent="-228600" lvl="7" marL="3657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indent="-228600" lvl="8" marL="4114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/>
        </p:txBody>
      </p:sp>
      <p:sp>
        <p:nvSpPr>
          <p:cNvPr id="65" name="Google Shape;65;p10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10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10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1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11"/>
          <p:cNvSpPr txBox="1"/>
          <p:nvPr>
            <p:ph idx="1" type="body"/>
          </p:nvPr>
        </p:nvSpPr>
        <p:spPr>
          <a:xfrm rot="5400000">
            <a:off x="2309018" y="-251619"/>
            <a:ext cx="4525963" cy="8229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1" name="Google Shape;71;p11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" name="Google Shape;72;p11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11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2"/>
          <p:cNvSpPr txBox="1"/>
          <p:nvPr>
            <p:ph type="title"/>
          </p:nvPr>
        </p:nvSpPr>
        <p:spPr>
          <a:xfrm rot="5400000">
            <a:off x="4732337" y="2171700"/>
            <a:ext cx="5851525" cy="2057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12"/>
          <p:cNvSpPr txBox="1"/>
          <p:nvPr>
            <p:ph idx="1" type="body"/>
          </p:nvPr>
        </p:nvSpPr>
        <p:spPr>
          <a:xfrm rot="5400000">
            <a:off x="541338" y="190501"/>
            <a:ext cx="5851525" cy="6019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7" name="Google Shape;77;p12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12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9" name="Google Shape;79;p12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marR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b="0" i="0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406400" lvl="1" marL="914400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81000" lvl="2" marL="13716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55600" lvl="3" marL="1828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55600" lvl="4" marL="22860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55600" lvl="5" marL="27432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55600" lvl="6" marL="32004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55600" lvl="7" marL="36576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55600" lvl="8" marL="4114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9" name="Google Shape;9;p1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0" name="Google Shape;10;p1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6.jp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5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.jp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4.jp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3.jp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8.jp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7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2.jp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4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3"/>
          <p:cNvSpPr txBox="1"/>
          <p:nvPr>
            <p:ph type="ctrTitle"/>
          </p:nvPr>
        </p:nvSpPr>
        <p:spPr>
          <a:xfrm>
            <a:off x="611560" y="260648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b="1" lang="en-GB"/>
              <a:t>Active </a:t>
            </a:r>
            <a:r>
              <a:rPr lang="en-GB"/>
              <a:t>	</a:t>
            </a:r>
            <a:endParaRPr/>
          </a:p>
        </p:txBody>
      </p:sp>
      <p:sp>
        <p:nvSpPr>
          <p:cNvPr id="85" name="Google Shape;85;p13"/>
          <p:cNvSpPr txBox="1"/>
          <p:nvPr>
            <p:ph idx="1" type="subTitle"/>
          </p:nvPr>
        </p:nvSpPr>
        <p:spPr>
          <a:xfrm>
            <a:off x="971600" y="1628800"/>
            <a:ext cx="5760640" cy="475252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4800"/>
              <a:buNone/>
            </a:pPr>
            <a:r>
              <a:rPr b="1" lang="en-GB" sz="4800"/>
              <a:t>and </a:t>
            </a:r>
            <a:r>
              <a:rPr b="1" lang="en-GB" sz="4800">
                <a:solidFill>
                  <a:srgbClr val="00B050"/>
                </a:solidFill>
              </a:rPr>
              <a:t>passive verbs </a:t>
            </a:r>
            <a:endParaRPr/>
          </a:p>
          <a:p>
            <a:pPr indent="0" lvl="0" marL="0" rtl="0" algn="ctr">
              <a:spcBef>
                <a:spcPts val="640"/>
              </a:spcBef>
              <a:spcAft>
                <a:spcPts val="0"/>
              </a:spcAft>
              <a:buClr>
                <a:srgbClr val="888888"/>
              </a:buClr>
              <a:buSzPts val="3200"/>
              <a:buNone/>
            </a:pPr>
            <a:r>
              <a:t/>
            </a:r>
            <a:endParaRPr/>
          </a:p>
          <a:p>
            <a:pPr indent="0" lvl="0" marL="0" rtl="0" algn="ctr">
              <a:spcBef>
                <a:spcPts val="640"/>
              </a:spcBef>
              <a:spcAft>
                <a:spcPts val="0"/>
              </a:spcAft>
              <a:buClr>
                <a:srgbClr val="888888"/>
              </a:buClr>
              <a:buSzPts val="3200"/>
              <a:buNone/>
            </a:pPr>
            <a:r>
              <a:t/>
            </a:r>
            <a:endParaRPr/>
          </a:p>
        </p:txBody>
      </p:sp>
      <p:sp>
        <p:nvSpPr>
          <p:cNvPr id="86" name="Google Shape;86;p13"/>
          <p:cNvSpPr/>
          <p:nvPr/>
        </p:nvSpPr>
        <p:spPr>
          <a:xfrm>
            <a:off x="6372200" y="1844824"/>
            <a:ext cx="2592288" cy="1800200"/>
          </a:xfrm>
          <a:prstGeom prst="wedgeEllipseCallout">
            <a:avLst>
              <a:gd fmla="val -84231" name="adj1"/>
              <a:gd fmla="val 89270" name="adj2"/>
            </a:avLst>
          </a:prstGeom>
          <a:noFill/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7" name="Google Shape;87;p13"/>
          <p:cNvSpPr txBox="1"/>
          <p:nvPr/>
        </p:nvSpPr>
        <p:spPr>
          <a:xfrm>
            <a:off x="6725344" y="2116013"/>
            <a:ext cx="1663080" cy="138499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2800" u="none" cap="none" strike="noStrike">
                <a:solidFill>
                  <a:srgbClr val="FF0000"/>
                </a:solidFill>
                <a:latin typeface="Overlock"/>
                <a:ea typeface="Overlock"/>
                <a:cs typeface="Overlock"/>
                <a:sym typeface="Overlock"/>
              </a:rPr>
              <a:t>What was said just now?</a:t>
            </a:r>
            <a:endParaRPr sz="2800">
              <a:solidFill>
                <a:srgbClr val="FF0000"/>
              </a:solidFill>
              <a:latin typeface="Overlock"/>
              <a:ea typeface="Overlock"/>
              <a:cs typeface="Overlock"/>
              <a:sym typeface="Overlock"/>
            </a:endParaRPr>
          </a:p>
        </p:txBody>
      </p:sp>
      <p:pic>
        <p:nvPicPr>
          <p:cNvPr id="88" name="Google Shape;88;p13"/>
          <p:cNvPicPr preferRelativeResize="0"/>
          <p:nvPr/>
        </p:nvPicPr>
        <p:blipFill rotWithShape="1">
          <a:blip r:embed="rId3">
            <a:alphaModFix/>
          </a:blip>
          <a:srcRect b="7270" l="0" r="0" t="-7270"/>
          <a:stretch/>
        </p:blipFill>
        <p:spPr>
          <a:xfrm>
            <a:off x="2566331" y="3501007"/>
            <a:ext cx="2725749" cy="259228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8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85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85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2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14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ts val="4400"/>
              <a:buFont typeface="Calibri"/>
              <a:buNone/>
            </a:pPr>
            <a:r>
              <a:rPr lang="en-GB">
                <a:solidFill>
                  <a:srgbClr val="C00000"/>
                </a:solidFill>
              </a:rPr>
              <a:t>Subject </a:t>
            </a:r>
            <a:r>
              <a:rPr lang="en-GB"/>
              <a:t>and </a:t>
            </a:r>
            <a:r>
              <a:rPr lang="en-GB">
                <a:solidFill>
                  <a:srgbClr val="366092"/>
                </a:solidFill>
              </a:rPr>
              <a:t>object</a:t>
            </a:r>
            <a:r>
              <a:rPr lang="en-GB"/>
              <a:t> (revision) </a:t>
            </a:r>
            <a:endParaRPr/>
          </a:p>
        </p:txBody>
      </p:sp>
      <p:sp>
        <p:nvSpPr>
          <p:cNvPr id="94" name="Google Shape;94;p14"/>
          <p:cNvSpPr txBox="1"/>
          <p:nvPr>
            <p:ph idx="1" type="body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lang="en-GB"/>
              <a:t>What is the </a:t>
            </a:r>
            <a:r>
              <a:rPr b="1" lang="en-GB">
                <a:solidFill>
                  <a:srgbClr val="C00000"/>
                </a:solidFill>
              </a:rPr>
              <a:t>subject </a:t>
            </a:r>
            <a:r>
              <a:rPr lang="en-GB"/>
              <a:t>of each of these sentences? </a:t>
            </a:r>
            <a:endParaRPr/>
          </a:p>
          <a:p>
            <a:pPr indent="0" lvl="0" marL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lang="en-GB"/>
              <a:t>The dog barked. </a:t>
            </a:r>
            <a:endParaRPr/>
          </a:p>
          <a:p>
            <a:pPr indent="0" lvl="0" marL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lang="en-GB"/>
              <a:t>The dog bit me. </a:t>
            </a:r>
            <a:endParaRPr/>
          </a:p>
          <a:p>
            <a:pPr indent="0" lvl="0" marL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lang="en-GB"/>
              <a:t>I bit the dog. </a:t>
            </a:r>
            <a:endParaRPr/>
          </a:p>
          <a:p>
            <a:pPr indent="0" lvl="0" marL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lang="en-GB"/>
              <a:t>You must get off the bus. </a:t>
            </a:r>
            <a:endParaRPr/>
          </a:p>
          <a:p>
            <a:pPr indent="0" lvl="0" marL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lang="en-GB"/>
              <a:t>This bus goes to Leeds. </a:t>
            </a:r>
            <a:endParaRPr/>
          </a:p>
          <a:p>
            <a:pPr indent="0" lvl="0" marL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lang="en-GB"/>
              <a:t>I am a dog. </a:t>
            </a:r>
            <a:endParaRPr/>
          </a:p>
        </p:txBody>
      </p:sp>
      <p:sp>
        <p:nvSpPr>
          <p:cNvPr id="95" name="Google Shape;95;p14"/>
          <p:cNvSpPr txBox="1"/>
          <p:nvPr>
            <p:ph idx="2" type="body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>
              <a:solidFill>
                <a:srgbClr val="C00000"/>
              </a:solidFill>
            </a:endParaRPr>
          </a:p>
          <a:p>
            <a:pPr indent="0" lvl="0" marL="0" rtl="0" algn="l">
              <a:spcBef>
                <a:spcPts val="560"/>
              </a:spcBef>
              <a:spcAft>
                <a:spcPts val="0"/>
              </a:spcAft>
              <a:buClr>
                <a:srgbClr val="C00000"/>
              </a:buClr>
              <a:buSzPts val="2800"/>
              <a:buNone/>
            </a:pPr>
            <a:r>
              <a:rPr lang="en-GB">
                <a:solidFill>
                  <a:srgbClr val="C00000"/>
                </a:solidFill>
              </a:rPr>
              <a:t>The dog </a:t>
            </a:r>
            <a:r>
              <a:rPr lang="en-GB"/>
              <a:t>barked. </a:t>
            </a:r>
            <a:endParaRPr/>
          </a:p>
          <a:p>
            <a:pPr indent="0" lvl="0" marL="0" rtl="0" algn="l">
              <a:spcBef>
                <a:spcPts val="560"/>
              </a:spcBef>
              <a:spcAft>
                <a:spcPts val="0"/>
              </a:spcAft>
              <a:buClr>
                <a:srgbClr val="C00000"/>
              </a:buClr>
              <a:buSzPts val="2800"/>
              <a:buNone/>
            </a:pPr>
            <a:r>
              <a:rPr lang="en-GB">
                <a:solidFill>
                  <a:srgbClr val="C00000"/>
                </a:solidFill>
              </a:rPr>
              <a:t>The dog </a:t>
            </a:r>
            <a:r>
              <a:rPr lang="en-GB"/>
              <a:t>bit me. </a:t>
            </a:r>
            <a:endParaRPr/>
          </a:p>
          <a:p>
            <a:pPr indent="0" lvl="0" marL="0" rtl="0" algn="l">
              <a:spcBef>
                <a:spcPts val="560"/>
              </a:spcBef>
              <a:spcAft>
                <a:spcPts val="0"/>
              </a:spcAft>
              <a:buClr>
                <a:srgbClr val="C00000"/>
              </a:buClr>
              <a:buSzPts val="2800"/>
              <a:buNone/>
            </a:pPr>
            <a:r>
              <a:rPr lang="en-GB">
                <a:solidFill>
                  <a:srgbClr val="C00000"/>
                </a:solidFill>
              </a:rPr>
              <a:t>I</a:t>
            </a:r>
            <a:r>
              <a:rPr lang="en-GB"/>
              <a:t> bit the dog. </a:t>
            </a:r>
            <a:endParaRPr/>
          </a:p>
          <a:p>
            <a:pPr indent="0" lvl="0" marL="0" rtl="0" algn="l">
              <a:spcBef>
                <a:spcPts val="560"/>
              </a:spcBef>
              <a:spcAft>
                <a:spcPts val="0"/>
              </a:spcAft>
              <a:buClr>
                <a:srgbClr val="C00000"/>
              </a:buClr>
              <a:buSzPts val="2800"/>
              <a:buNone/>
            </a:pPr>
            <a:r>
              <a:rPr lang="en-GB">
                <a:solidFill>
                  <a:srgbClr val="C00000"/>
                </a:solidFill>
              </a:rPr>
              <a:t>You</a:t>
            </a:r>
            <a:r>
              <a:rPr lang="en-GB"/>
              <a:t> must get off the bus.</a:t>
            </a:r>
            <a:endParaRPr/>
          </a:p>
          <a:p>
            <a:pPr indent="0" lvl="0" marL="0" rtl="0" algn="l">
              <a:spcBef>
                <a:spcPts val="560"/>
              </a:spcBef>
              <a:spcAft>
                <a:spcPts val="0"/>
              </a:spcAft>
              <a:buClr>
                <a:srgbClr val="C00000"/>
              </a:buClr>
              <a:buSzPts val="2800"/>
              <a:buNone/>
            </a:pPr>
            <a:r>
              <a:rPr lang="en-GB">
                <a:solidFill>
                  <a:srgbClr val="C00000"/>
                </a:solidFill>
              </a:rPr>
              <a:t>This bus </a:t>
            </a:r>
            <a:r>
              <a:rPr lang="en-GB"/>
              <a:t>goes to Leeds. </a:t>
            </a:r>
            <a:endParaRPr/>
          </a:p>
          <a:p>
            <a:pPr indent="0" lvl="0" marL="0" rtl="0" algn="l">
              <a:spcBef>
                <a:spcPts val="560"/>
              </a:spcBef>
              <a:spcAft>
                <a:spcPts val="0"/>
              </a:spcAft>
              <a:buClr>
                <a:srgbClr val="C00000"/>
              </a:buClr>
              <a:buSzPts val="2800"/>
              <a:buNone/>
            </a:pPr>
            <a:r>
              <a:rPr lang="en-GB">
                <a:solidFill>
                  <a:srgbClr val="C00000"/>
                </a:solidFill>
              </a:rPr>
              <a:t>I</a:t>
            </a:r>
            <a:r>
              <a:rPr lang="en-GB"/>
              <a:t> am a dog. </a:t>
            </a:r>
            <a:endParaRPr/>
          </a:p>
        </p:txBody>
      </p:sp>
      <p:sp>
        <p:nvSpPr>
          <p:cNvPr id="96" name="Google Shape;96;p14"/>
          <p:cNvSpPr txBox="1"/>
          <p:nvPr/>
        </p:nvSpPr>
        <p:spPr>
          <a:xfrm>
            <a:off x="768100" y="5724150"/>
            <a:ext cx="7918800" cy="538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300">
                <a:latin typeface="Calibri"/>
                <a:ea typeface="Calibri"/>
                <a:cs typeface="Calibri"/>
                <a:sym typeface="Calibri"/>
              </a:rPr>
              <a:t>Note:  the subject isn’t always a person:  </a:t>
            </a:r>
            <a:r>
              <a:rPr lang="en-GB" sz="2300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The tree</a:t>
            </a:r>
            <a:r>
              <a:rPr lang="en-GB" sz="2300">
                <a:latin typeface="Calibri"/>
                <a:ea typeface="Calibri"/>
                <a:cs typeface="Calibri"/>
                <a:sym typeface="Calibri"/>
              </a:rPr>
              <a:t> fell on Andi.</a:t>
            </a:r>
            <a:endParaRPr sz="2300"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end="4" st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end="5" st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end="6" st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0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15"/>
          <p:cNvSpPr txBox="1"/>
          <p:nvPr>
            <p:ph type="title"/>
          </p:nvPr>
        </p:nvSpPr>
        <p:spPr>
          <a:xfrm>
            <a:off x="457200" y="188640"/>
            <a:ext cx="8229600" cy="93610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ts val="4400"/>
              <a:buFont typeface="Calibri"/>
              <a:buNone/>
            </a:pPr>
            <a:r>
              <a:rPr lang="en-GB">
                <a:solidFill>
                  <a:srgbClr val="C00000"/>
                </a:solidFill>
              </a:rPr>
              <a:t>Subject </a:t>
            </a:r>
            <a:r>
              <a:rPr lang="en-GB"/>
              <a:t>and </a:t>
            </a:r>
            <a:r>
              <a:rPr lang="en-GB">
                <a:solidFill>
                  <a:srgbClr val="366092"/>
                </a:solidFill>
              </a:rPr>
              <a:t>object </a:t>
            </a:r>
            <a:r>
              <a:rPr lang="en-GB"/>
              <a:t>(revision) </a:t>
            </a:r>
            <a:endParaRPr/>
          </a:p>
        </p:txBody>
      </p:sp>
      <p:sp>
        <p:nvSpPr>
          <p:cNvPr id="102" name="Google Shape;102;p15"/>
          <p:cNvSpPr txBox="1"/>
          <p:nvPr>
            <p:ph idx="1" type="body"/>
          </p:nvPr>
        </p:nvSpPr>
        <p:spPr>
          <a:xfrm>
            <a:off x="457200" y="1124744"/>
            <a:ext cx="4038600" cy="511256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lang="en-GB"/>
              <a:t>What is the </a:t>
            </a:r>
            <a:r>
              <a:rPr b="1" lang="en-GB">
                <a:solidFill>
                  <a:srgbClr val="366092"/>
                </a:solidFill>
              </a:rPr>
              <a:t>object</a:t>
            </a:r>
            <a:r>
              <a:rPr lang="en-GB"/>
              <a:t> of each of these sentences? Do they all have an object?</a:t>
            </a:r>
            <a:endParaRPr/>
          </a:p>
          <a:p>
            <a:pPr indent="0" lvl="0" marL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lang="en-GB"/>
              <a:t>The dog barked. </a:t>
            </a:r>
            <a:endParaRPr/>
          </a:p>
          <a:p>
            <a:pPr indent="0" lvl="0" marL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lang="en-GB"/>
              <a:t>The dog bit me. </a:t>
            </a:r>
            <a:endParaRPr/>
          </a:p>
          <a:p>
            <a:pPr indent="0" lvl="0" marL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lang="en-GB"/>
              <a:t>I bit the dog. </a:t>
            </a:r>
            <a:endParaRPr/>
          </a:p>
          <a:p>
            <a:pPr indent="0" lvl="0" marL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lang="en-GB"/>
              <a:t>You must go to Leeds on the bus.</a:t>
            </a:r>
            <a:endParaRPr/>
          </a:p>
          <a:p>
            <a:pPr indent="0" lvl="0" marL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lang="en-GB"/>
              <a:t>I’m sharpening my pencil. </a:t>
            </a:r>
            <a:endParaRPr/>
          </a:p>
          <a:p>
            <a:pPr indent="0" lvl="0" marL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lang="en-GB"/>
              <a:t>Get a new pencil. </a:t>
            </a:r>
            <a:endParaRPr/>
          </a:p>
        </p:txBody>
      </p:sp>
      <p:sp>
        <p:nvSpPr>
          <p:cNvPr id="103" name="Google Shape;103;p15"/>
          <p:cNvSpPr txBox="1"/>
          <p:nvPr>
            <p:ph idx="2" type="body"/>
          </p:nvPr>
        </p:nvSpPr>
        <p:spPr>
          <a:xfrm>
            <a:off x="4648200" y="1844824"/>
            <a:ext cx="4038600" cy="432048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lang="en-GB"/>
              <a:t>The dog barked. </a:t>
            </a:r>
            <a:endParaRPr/>
          </a:p>
          <a:p>
            <a:pPr indent="0" lvl="0" marL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lang="en-GB"/>
              <a:t>The dog bit </a:t>
            </a:r>
            <a:r>
              <a:rPr b="1" lang="en-GB">
                <a:solidFill>
                  <a:srgbClr val="366092"/>
                </a:solidFill>
              </a:rPr>
              <a:t>me</a:t>
            </a:r>
            <a:r>
              <a:rPr lang="en-GB"/>
              <a:t>. </a:t>
            </a:r>
            <a:endParaRPr/>
          </a:p>
          <a:p>
            <a:pPr indent="0" lvl="0" marL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lang="en-GB"/>
              <a:t>I bit </a:t>
            </a:r>
            <a:r>
              <a:rPr b="1" lang="en-GB">
                <a:solidFill>
                  <a:srgbClr val="366092"/>
                </a:solidFill>
              </a:rPr>
              <a:t>the dog</a:t>
            </a:r>
            <a:r>
              <a:rPr lang="en-GB"/>
              <a:t>. </a:t>
            </a:r>
            <a:endParaRPr/>
          </a:p>
          <a:p>
            <a:pPr indent="0" lvl="0" marL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lang="en-GB"/>
              <a:t>You must go to Leeds on the bus.</a:t>
            </a:r>
            <a:endParaRPr/>
          </a:p>
          <a:p>
            <a:pPr indent="0" lvl="0" marL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lang="en-GB"/>
              <a:t>I’m sharpening </a:t>
            </a:r>
            <a:r>
              <a:rPr b="1" lang="en-GB">
                <a:solidFill>
                  <a:srgbClr val="366092"/>
                </a:solidFill>
              </a:rPr>
              <a:t>my pencil</a:t>
            </a:r>
            <a:r>
              <a:rPr lang="en-GB"/>
              <a:t>. </a:t>
            </a:r>
            <a:endParaRPr/>
          </a:p>
          <a:p>
            <a:pPr indent="0" lvl="0" marL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lang="en-GB"/>
              <a:t>Get </a:t>
            </a:r>
            <a:r>
              <a:rPr b="1" lang="en-GB">
                <a:solidFill>
                  <a:srgbClr val="366092"/>
                </a:solidFill>
              </a:rPr>
              <a:t>a new pencil</a:t>
            </a:r>
            <a:r>
              <a:rPr lang="en-GB"/>
              <a:t>. 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end="4" st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end="5" st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end="6" st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7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16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GB"/>
              <a:t>Have a think... </a:t>
            </a:r>
            <a:endParaRPr/>
          </a:p>
        </p:txBody>
      </p:sp>
      <p:sp>
        <p:nvSpPr>
          <p:cNvPr id="109" name="Google Shape;109;p16"/>
          <p:cNvSpPr txBox="1"/>
          <p:nvPr>
            <p:ph idx="1" type="body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85000" lnSpcReduction="2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lang="en-GB" sz="4000"/>
              <a:t>Every sentence must have a subject. </a:t>
            </a:r>
            <a:endParaRPr/>
          </a:p>
          <a:p>
            <a:pPr indent="0" lvl="0" marL="0" rtl="0" algn="l">
              <a:spcBef>
                <a:spcPts val="680"/>
              </a:spcBef>
              <a:spcAft>
                <a:spcPts val="0"/>
              </a:spcAft>
              <a:buClr>
                <a:srgbClr val="C00000"/>
              </a:buClr>
              <a:buSzPct val="100000"/>
              <a:buNone/>
            </a:pPr>
            <a:r>
              <a:rPr b="1" lang="en-GB" sz="4000">
                <a:solidFill>
                  <a:srgbClr val="C00000"/>
                </a:solidFill>
              </a:rPr>
              <a:t>True or false? </a:t>
            </a:r>
            <a:endParaRPr/>
          </a:p>
          <a:p>
            <a:pPr indent="0" lvl="0" marL="0" rtl="0" algn="l">
              <a:spcBef>
                <a:spcPts val="68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4000"/>
          </a:p>
          <a:p>
            <a:pPr indent="0" lvl="0" marL="0" rtl="0" algn="l">
              <a:spcBef>
                <a:spcPts val="68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lang="en-GB" sz="4000"/>
              <a:t>If you think it’s false, give an example of a correctly formed sentence which has </a:t>
            </a:r>
            <a:r>
              <a:rPr b="1" lang="en-GB" sz="4000"/>
              <a:t>no subject.</a:t>
            </a:r>
            <a:r>
              <a:rPr lang="en-GB" sz="4000"/>
              <a:t> </a:t>
            </a:r>
            <a:endParaRPr/>
          </a:p>
        </p:txBody>
      </p:sp>
      <p:sp>
        <p:nvSpPr>
          <p:cNvPr id="110" name="Google Shape;110;p16"/>
          <p:cNvSpPr txBox="1"/>
          <p:nvPr>
            <p:ph idx="2" type="body"/>
          </p:nvPr>
        </p:nvSpPr>
        <p:spPr>
          <a:xfrm>
            <a:off x="4648200" y="2002550"/>
            <a:ext cx="4038600" cy="4526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rgbClr val="DDD9C3"/>
              </a:buClr>
              <a:buSzPts val="7200"/>
              <a:buNone/>
            </a:pPr>
            <a:r>
              <a:rPr lang="en-GB"/>
              <a:t>We sometimes use very short sentences where there is no subject or object, for example:  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rgbClr val="DDD9C3"/>
              </a:buClr>
              <a:buSzPts val="7200"/>
              <a:buNone/>
            </a:pPr>
            <a:r>
              <a:t/>
            </a:r>
            <a:endParaRPr i="1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rgbClr val="DDD9C3"/>
              </a:buClr>
              <a:buSzPts val="7200"/>
              <a:buNone/>
            </a:pPr>
            <a:r>
              <a:rPr i="1" lang="en-GB"/>
              <a:t>Yes / No</a:t>
            </a:r>
            <a:endParaRPr i="1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rgbClr val="DDD9C3"/>
              </a:buClr>
              <a:buSzPts val="7200"/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rgbClr val="DDD9C3"/>
              </a:buClr>
              <a:buSzPts val="7200"/>
              <a:buNone/>
            </a:pPr>
            <a:r>
              <a:rPr lang="en-GB"/>
              <a:t>What about this sentence: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rgbClr val="DDD9C3"/>
              </a:buClr>
              <a:buSzPts val="7200"/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rgbClr val="DDD9C3"/>
              </a:buClr>
              <a:buSzPts val="7200"/>
              <a:buNone/>
            </a:pPr>
            <a:r>
              <a:rPr i="1" lang="en-GB"/>
              <a:t>The cheese was eaten.</a:t>
            </a:r>
            <a:endParaRPr/>
          </a:p>
        </p:txBody>
      </p:sp>
      <p:pic>
        <p:nvPicPr>
          <p:cNvPr id="111" name="Google Shape;111;p1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419400" y="-99392"/>
            <a:ext cx="2085975" cy="21907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5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p17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GB"/>
              <a:t>       Have a think...</a:t>
            </a:r>
            <a:endParaRPr/>
          </a:p>
        </p:txBody>
      </p:sp>
      <p:sp>
        <p:nvSpPr>
          <p:cNvPr id="117" name="Google Shape;117;p17"/>
          <p:cNvSpPr txBox="1"/>
          <p:nvPr>
            <p:ph idx="1" type="body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85000" lnSpcReduction="2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lang="en-GB" sz="4000"/>
              <a:t>Every sentence must have an object. </a:t>
            </a:r>
            <a:endParaRPr/>
          </a:p>
          <a:p>
            <a:pPr indent="0" lvl="0" marL="0" rtl="0" algn="l">
              <a:spcBef>
                <a:spcPts val="680"/>
              </a:spcBef>
              <a:spcAft>
                <a:spcPts val="0"/>
              </a:spcAft>
              <a:buClr>
                <a:srgbClr val="C00000"/>
              </a:buClr>
              <a:buSzPct val="100000"/>
              <a:buNone/>
            </a:pPr>
            <a:r>
              <a:rPr b="1" lang="en-GB" sz="4000">
                <a:solidFill>
                  <a:srgbClr val="C00000"/>
                </a:solidFill>
              </a:rPr>
              <a:t>True or false? </a:t>
            </a:r>
            <a:endParaRPr/>
          </a:p>
          <a:p>
            <a:pPr indent="0" lvl="0" marL="0" rtl="0" algn="l">
              <a:spcBef>
                <a:spcPts val="68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4000"/>
          </a:p>
          <a:p>
            <a:pPr indent="0" lvl="0" marL="0" rtl="0" algn="l">
              <a:spcBef>
                <a:spcPts val="68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lang="en-GB" sz="4000"/>
              <a:t>If you think it’s false, give an example of a correctly formed sentence which has </a:t>
            </a:r>
            <a:r>
              <a:rPr b="1" lang="en-GB" sz="4000"/>
              <a:t>no object.</a:t>
            </a:r>
            <a:r>
              <a:rPr lang="en-GB" sz="4000"/>
              <a:t> </a:t>
            </a:r>
            <a:endParaRPr/>
          </a:p>
        </p:txBody>
      </p:sp>
      <p:sp>
        <p:nvSpPr>
          <p:cNvPr id="118" name="Google Shape;118;p17"/>
          <p:cNvSpPr txBox="1"/>
          <p:nvPr>
            <p:ph idx="2" type="body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rgbClr val="DDD9C3"/>
              </a:buClr>
              <a:buSzPts val="7200"/>
              <a:buNone/>
            </a:pPr>
            <a:r>
              <a:rPr lang="en-GB"/>
              <a:t>As before, one word sentences might not have a subject or an object: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rgbClr val="DDD9C3"/>
              </a:buClr>
              <a:buSzPts val="7200"/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rgbClr val="DDD9C3"/>
              </a:buClr>
              <a:buSzPts val="7200"/>
              <a:buNone/>
            </a:pPr>
            <a:r>
              <a:rPr i="1" lang="en-GB"/>
              <a:t>Yes / No</a:t>
            </a:r>
            <a:endParaRPr i="1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rgbClr val="DDD9C3"/>
              </a:buClr>
              <a:buSzPts val="7200"/>
              <a:buNone/>
            </a:pPr>
            <a:r>
              <a:t/>
            </a:r>
            <a:endParaRPr i="1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rgbClr val="DDD9C3"/>
              </a:buClr>
              <a:buSzPts val="7200"/>
              <a:buNone/>
            </a:pPr>
            <a:r>
              <a:rPr lang="en-GB"/>
              <a:t>What about this imperative sentence?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rgbClr val="DDD9C3"/>
              </a:buClr>
              <a:buSzPts val="7200"/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rgbClr val="DDD9C3"/>
              </a:buClr>
              <a:buSzPts val="7200"/>
              <a:buNone/>
            </a:pPr>
            <a:r>
              <a:rPr i="1" lang="en-GB"/>
              <a:t>Watch out!</a:t>
            </a:r>
            <a:endParaRPr/>
          </a:p>
        </p:txBody>
      </p:sp>
      <p:pic>
        <p:nvPicPr>
          <p:cNvPr id="119" name="Google Shape;119;p1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39552" y="116632"/>
            <a:ext cx="1512168" cy="142143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3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18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GB"/>
              <a:t>All in order… </a:t>
            </a:r>
            <a:endParaRPr/>
          </a:p>
        </p:txBody>
      </p:sp>
      <p:sp>
        <p:nvSpPr>
          <p:cNvPr id="125" name="Google Shape;125;p18"/>
          <p:cNvSpPr txBox="1"/>
          <p:nvPr>
            <p:ph idx="1"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92500" lnSpcReduction="2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lang="en-GB" sz="3600"/>
              <a:t>object       -      subject       -        verb :</a:t>
            </a:r>
            <a:endParaRPr/>
          </a:p>
          <a:p>
            <a:pPr indent="0" lvl="0" marL="0" rtl="0" algn="l">
              <a:spcBef>
                <a:spcPts val="72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lang="en-GB" sz="3600"/>
              <a:t>What is their usual order in an English sentence? </a:t>
            </a:r>
            <a:endParaRPr/>
          </a:p>
          <a:p>
            <a:pPr indent="0" lvl="0" marL="0" rtl="0" algn="l">
              <a:spcBef>
                <a:spcPts val="72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lang="en-GB" sz="3600"/>
              <a:t>Subject </a:t>
            </a:r>
            <a:endParaRPr/>
          </a:p>
          <a:p>
            <a:pPr indent="0" lvl="0" marL="0" rtl="0" algn="l">
              <a:spcBef>
                <a:spcPts val="72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lang="en-GB" sz="3600"/>
              <a:t>Verb </a:t>
            </a:r>
            <a:endParaRPr/>
          </a:p>
          <a:p>
            <a:pPr indent="0" lvl="0" marL="0" rtl="0" algn="l">
              <a:spcBef>
                <a:spcPts val="72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lang="en-GB" sz="3600"/>
              <a:t>Object </a:t>
            </a:r>
            <a:endParaRPr sz="3600"/>
          </a:p>
          <a:p>
            <a:pPr indent="0" lvl="0" marL="0" rtl="0" algn="l">
              <a:spcBef>
                <a:spcPts val="72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3600"/>
          </a:p>
          <a:p>
            <a:pPr indent="0" lvl="0" marL="0" rtl="0" algn="l">
              <a:spcBef>
                <a:spcPts val="72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b="1" lang="en-GB" sz="3600"/>
              <a:t>Sentences written like this are in the active voice</a:t>
            </a:r>
            <a:endParaRPr b="1" sz="3600"/>
          </a:p>
        </p:txBody>
      </p:sp>
      <p:pic>
        <p:nvPicPr>
          <p:cNvPr id="126" name="Google Shape;126;p1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300192" y="188639"/>
            <a:ext cx="1656184" cy="14943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end="4" st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end="5" st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end="6" st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0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p19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GB"/>
              <a:t>Passive voice</a:t>
            </a:r>
            <a:endParaRPr/>
          </a:p>
        </p:txBody>
      </p:sp>
      <p:sp>
        <p:nvSpPr>
          <p:cNvPr id="132" name="Google Shape;132;p19"/>
          <p:cNvSpPr txBox="1"/>
          <p:nvPr>
            <p:ph idx="1" type="body"/>
          </p:nvPr>
        </p:nvSpPr>
        <p:spPr>
          <a:xfrm>
            <a:off x="457200" y="1600200"/>
            <a:ext cx="5541300" cy="492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77500" lnSpcReduction="2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lang="en-GB" sz="3600"/>
              <a:t>The passive voice</a:t>
            </a:r>
            <a:r>
              <a:rPr lang="en-GB" sz="3600"/>
              <a:t> lets us use the object of the action as the subject of the sentence.</a:t>
            </a:r>
            <a:endParaRPr sz="36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36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lang="en-GB" sz="3600"/>
              <a:t>You might also see it explained this way:</a:t>
            </a:r>
            <a:endParaRPr sz="36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36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lang="en-GB" sz="3600"/>
              <a:t>The object of the sentence acts on the subject.</a:t>
            </a:r>
            <a:endParaRPr sz="36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36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lang="en-GB" sz="3600"/>
              <a:t>Or:</a:t>
            </a:r>
            <a:endParaRPr sz="36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36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lang="en-GB" sz="3600"/>
              <a:t>The object of the sentence moves to the usual subject position.</a:t>
            </a:r>
            <a:endParaRPr/>
          </a:p>
        </p:txBody>
      </p:sp>
      <p:pic>
        <p:nvPicPr>
          <p:cNvPr id="133" name="Google Shape;133;p19"/>
          <p:cNvPicPr preferRelativeResize="0"/>
          <p:nvPr>
            <p:ph idx="2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296076" y="1676800"/>
            <a:ext cx="2614800" cy="2364900"/>
          </a:xfrm>
          <a:prstGeom prst="rect">
            <a:avLst/>
          </a:prstGeom>
          <a:noFill/>
          <a:ln>
            <a:noFill/>
          </a:ln>
        </p:spPr>
      </p:pic>
      <p:sp>
        <p:nvSpPr>
          <p:cNvPr id="134" name="Google Shape;134;p19"/>
          <p:cNvSpPr txBox="1"/>
          <p:nvPr/>
        </p:nvSpPr>
        <p:spPr>
          <a:xfrm>
            <a:off x="6296075" y="4300850"/>
            <a:ext cx="2614800" cy="2411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r>
              <a:rPr lang="en-GB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The dog bit me. (active verb) </a:t>
            </a: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r>
              <a:rPr lang="en-GB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 was bitten by the dog. (passive verb) </a:t>
            </a: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>
                                            <p:txEl>
                                              <p:pRg end="4" st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>
                                            <p:txEl>
                                              <p:pRg end="5" st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>
                                            <p:txEl>
                                              <p:pRg end="6" st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>
                                            <p:txEl>
                                              <p:pRg end="7" st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>
                                            <p:txEl>
                                              <p:pRg end="8" st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8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Google Shape;139;p20"/>
          <p:cNvSpPr txBox="1"/>
          <p:nvPr>
            <p:ph type="title"/>
          </p:nvPr>
        </p:nvSpPr>
        <p:spPr>
          <a:xfrm>
            <a:off x="457200" y="116632"/>
            <a:ext cx="8229600" cy="144016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GB"/>
              <a:t>Turn these active verb sentences into passive verb sentences: </a:t>
            </a:r>
            <a:endParaRPr/>
          </a:p>
        </p:txBody>
      </p:sp>
      <p:sp>
        <p:nvSpPr>
          <p:cNvPr id="140" name="Google Shape;140;p20"/>
          <p:cNvSpPr txBox="1"/>
          <p:nvPr>
            <p:ph idx="1" type="body"/>
          </p:nvPr>
        </p:nvSpPr>
        <p:spPr>
          <a:xfrm>
            <a:off x="323526" y="1700800"/>
            <a:ext cx="2968200" cy="4791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lang="en-GB"/>
              <a:t>Bees make honey. </a:t>
            </a:r>
            <a:endParaRPr/>
          </a:p>
          <a:p>
            <a:pPr indent="0" lvl="0" marL="0" rtl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800"/>
              <a:buNone/>
            </a:pPr>
            <a:r>
              <a:rPr b="1" lang="en-GB">
                <a:solidFill>
                  <a:schemeClr val="accent4"/>
                </a:solidFill>
              </a:rPr>
              <a:t>Honey is … </a:t>
            </a:r>
            <a:endParaRPr/>
          </a:p>
          <a:p>
            <a:pPr indent="0" lvl="0" marL="0" rtl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lang="en-GB"/>
              <a:t>The sun warmed and dried him.  </a:t>
            </a:r>
            <a:endParaRPr/>
          </a:p>
          <a:p>
            <a:pPr indent="0" lvl="0" marL="0" rtl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lang="en-GB"/>
              <a:t>A passing herd of buffalo nearly flattened us. </a:t>
            </a:r>
            <a:endParaRPr/>
          </a:p>
          <a:p>
            <a:pPr indent="0" lvl="0" marL="0" rtl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lang="en-GB"/>
              <a:t>A projecting ledge of rock broke my fall. </a:t>
            </a:r>
            <a:endParaRPr/>
          </a:p>
        </p:txBody>
      </p:sp>
      <p:sp>
        <p:nvSpPr>
          <p:cNvPr id="141" name="Google Shape;141;p20"/>
          <p:cNvSpPr txBox="1"/>
          <p:nvPr>
            <p:ph idx="2" type="body"/>
          </p:nvPr>
        </p:nvSpPr>
        <p:spPr>
          <a:xfrm>
            <a:off x="4810892" y="1700808"/>
            <a:ext cx="4186800" cy="468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800"/>
              <a:buNone/>
            </a:pPr>
            <a:r>
              <a:rPr b="1" lang="en-GB">
                <a:solidFill>
                  <a:schemeClr val="accent4"/>
                </a:solidFill>
              </a:rPr>
              <a:t>Honey is made by bees.  </a:t>
            </a:r>
            <a:endParaRPr/>
          </a:p>
          <a:p>
            <a:pPr indent="0" lvl="0" marL="0" rtl="0" algn="l">
              <a:spcBef>
                <a:spcPts val="560"/>
              </a:spcBef>
              <a:spcAft>
                <a:spcPts val="0"/>
              </a:spcAft>
              <a:buClr>
                <a:schemeClr val="accent4"/>
              </a:buClr>
              <a:buSzPts val="2800"/>
              <a:buNone/>
            </a:pPr>
            <a:r>
              <a:rPr b="1" lang="en-GB">
                <a:solidFill>
                  <a:schemeClr val="accent4"/>
                </a:solidFill>
              </a:rPr>
              <a:t>   He was warmed and               	dried by the sun. </a:t>
            </a:r>
            <a:endParaRPr/>
          </a:p>
          <a:p>
            <a:pPr indent="0" lvl="0" marL="0" rtl="0" algn="l">
              <a:spcBef>
                <a:spcPts val="560"/>
              </a:spcBef>
              <a:spcAft>
                <a:spcPts val="0"/>
              </a:spcAft>
              <a:buClr>
                <a:schemeClr val="accent4"/>
              </a:buClr>
              <a:buSzPts val="2800"/>
              <a:buNone/>
            </a:pPr>
            <a:r>
              <a:rPr b="1" lang="en-GB">
                <a:solidFill>
                  <a:schemeClr val="accent4"/>
                </a:solidFill>
              </a:rPr>
              <a:t>   </a:t>
            </a:r>
            <a:endParaRPr/>
          </a:p>
          <a:p>
            <a:pPr indent="0" lvl="0" marL="0" rtl="0" algn="l">
              <a:spcBef>
                <a:spcPts val="560"/>
              </a:spcBef>
              <a:spcAft>
                <a:spcPts val="0"/>
              </a:spcAft>
              <a:buClr>
                <a:schemeClr val="accent4"/>
              </a:buClr>
              <a:buSzPts val="2800"/>
              <a:buNone/>
            </a:pPr>
            <a:r>
              <a:rPr b="1" lang="en-GB">
                <a:solidFill>
                  <a:schemeClr val="accent4"/>
                </a:solidFill>
              </a:rPr>
              <a:t>   We were nearly flattened by a passing herd of buffalo. </a:t>
            </a:r>
            <a:endParaRPr/>
          </a:p>
          <a:p>
            <a:pPr indent="0" lvl="0" marL="0" rtl="0" algn="l">
              <a:spcBef>
                <a:spcPts val="560"/>
              </a:spcBef>
              <a:spcAft>
                <a:spcPts val="0"/>
              </a:spcAft>
              <a:buClr>
                <a:schemeClr val="accent4"/>
              </a:buClr>
              <a:buSzPts val="2800"/>
              <a:buNone/>
            </a:pPr>
            <a:r>
              <a:rPr b="1" lang="en-GB">
                <a:solidFill>
                  <a:schemeClr val="accent4"/>
                </a:solidFill>
              </a:rPr>
              <a:t>My fall was broken by a projecting ledge of rock. </a:t>
            </a:r>
            <a:endParaRPr/>
          </a:p>
        </p:txBody>
      </p:sp>
      <p:pic>
        <p:nvPicPr>
          <p:cNvPr id="142" name="Google Shape;142;p2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017500" y="2167150"/>
            <a:ext cx="2011700" cy="154497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end="4" st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4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41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41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41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>
                                            <p:txEl>
                                              <p:pRg end="4" st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41">
                                            <p:txEl>
                                              <p:pRg end="4" st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6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p21"/>
          <p:cNvSpPr txBox="1"/>
          <p:nvPr>
            <p:ph type="title"/>
          </p:nvPr>
        </p:nvSpPr>
        <p:spPr>
          <a:xfrm>
            <a:off x="457200" y="116632"/>
            <a:ext cx="8229600" cy="144016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GB"/>
              <a:t>Turn these passive verb sentences into active verb sentences: </a:t>
            </a:r>
            <a:endParaRPr/>
          </a:p>
        </p:txBody>
      </p:sp>
      <p:sp>
        <p:nvSpPr>
          <p:cNvPr id="148" name="Google Shape;148;p21"/>
          <p:cNvSpPr txBox="1"/>
          <p:nvPr>
            <p:ph idx="1" type="body"/>
          </p:nvPr>
        </p:nvSpPr>
        <p:spPr>
          <a:xfrm>
            <a:off x="323526" y="1700800"/>
            <a:ext cx="2181900" cy="468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lang="en-GB"/>
              <a:t> My fall was broken by a projecting ledge of rock. </a:t>
            </a:r>
            <a:endParaRPr/>
          </a:p>
          <a:p>
            <a:pPr indent="0" lvl="0" marL="0" rtl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lang="en-GB"/>
              <a:t>The robbers were seen by a member of the public.  </a:t>
            </a:r>
            <a:endParaRPr/>
          </a:p>
        </p:txBody>
      </p:sp>
      <p:sp>
        <p:nvSpPr>
          <p:cNvPr id="149" name="Google Shape;149;p21"/>
          <p:cNvSpPr txBox="1"/>
          <p:nvPr>
            <p:ph idx="2" type="body"/>
          </p:nvPr>
        </p:nvSpPr>
        <p:spPr>
          <a:xfrm>
            <a:off x="6126472" y="1700800"/>
            <a:ext cx="2688300" cy="468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lnSpcReduction="2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800"/>
              <a:buNone/>
            </a:pPr>
            <a:r>
              <a:rPr b="1" lang="en-GB">
                <a:solidFill>
                  <a:schemeClr val="accent4"/>
                </a:solidFill>
              </a:rPr>
              <a:t>  </a:t>
            </a:r>
            <a:r>
              <a:rPr lang="en-GB"/>
              <a:t>A projecting ledge of rock broke my fall. </a:t>
            </a:r>
            <a:endParaRPr/>
          </a:p>
          <a:p>
            <a:pPr indent="0" lvl="0" marL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lang="en-GB"/>
              <a:t>A member of the public saw the robbers. </a:t>
            </a:r>
            <a:endParaRPr/>
          </a:p>
          <a:p>
            <a:pPr indent="0" lvl="0" marL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/>
          </a:p>
        </p:txBody>
      </p:sp>
      <p:pic>
        <p:nvPicPr>
          <p:cNvPr id="150" name="Google Shape;150;p2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053313" y="2092850"/>
            <a:ext cx="2525275" cy="18939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4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49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49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49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>
                                            <p:txEl>
                                              <p:pRg end="4" st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49">
                                            <p:txEl>
                                              <p:pRg end="4" st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>
                                            <p:txEl>
                                              <p:pRg end="5" st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49">
                                            <p:txEl>
                                              <p:pRg end="5" st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>
                                            <p:txEl>
                                              <p:pRg end="6" st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49">
                                            <p:txEl>
                                              <p:pRg end="6" st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4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p22"/>
          <p:cNvSpPr txBox="1"/>
          <p:nvPr>
            <p:ph type="title"/>
          </p:nvPr>
        </p:nvSpPr>
        <p:spPr>
          <a:xfrm>
            <a:off x="457200" y="188640"/>
            <a:ext cx="8229600" cy="108012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rgbClr val="4F6128"/>
              </a:buClr>
              <a:buSzPts val="4400"/>
              <a:buFont typeface="Overlock"/>
              <a:buNone/>
            </a:pPr>
            <a:r>
              <a:rPr lang="en-GB">
                <a:solidFill>
                  <a:srgbClr val="4F6128"/>
                </a:solidFill>
                <a:latin typeface="Overlock"/>
                <a:ea typeface="Overlock"/>
                <a:cs typeface="Overlock"/>
                <a:sym typeface="Overlock"/>
              </a:rPr>
              <a:t>Grammar nerds’ corner </a:t>
            </a:r>
            <a:endParaRPr>
              <a:solidFill>
                <a:srgbClr val="4F6128"/>
              </a:solidFill>
              <a:latin typeface="Overlock"/>
              <a:ea typeface="Overlock"/>
              <a:cs typeface="Overlock"/>
              <a:sym typeface="Overlock"/>
            </a:endParaRPr>
          </a:p>
        </p:txBody>
      </p:sp>
      <p:sp>
        <p:nvSpPr>
          <p:cNvPr id="156" name="Google Shape;156;p22"/>
          <p:cNvSpPr txBox="1"/>
          <p:nvPr>
            <p:ph idx="1" type="body"/>
          </p:nvPr>
        </p:nvSpPr>
        <p:spPr>
          <a:xfrm>
            <a:off x="457200" y="1412776"/>
            <a:ext cx="8229600" cy="47133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342900" lvl="0" marL="3429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GB"/>
              <a:t>Passive verbs can be in any tense: past, present, future and so on. </a:t>
            </a:r>
            <a:endParaRPr/>
          </a:p>
          <a:p>
            <a:pPr indent="-342900" lvl="0" marL="342900" rtl="0" algn="l">
              <a:spcBef>
                <a:spcPts val="72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GB"/>
              <a:t>That’s why it is not called the passive “tense” but the </a:t>
            </a:r>
            <a:r>
              <a:rPr b="1" lang="en-GB" sz="3600">
                <a:solidFill>
                  <a:srgbClr val="7030A0"/>
                </a:solidFill>
              </a:rPr>
              <a:t>passive voice </a:t>
            </a:r>
            <a:r>
              <a:rPr lang="en-GB">
                <a:solidFill>
                  <a:srgbClr val="7030A0"/>
                </a:solidFill>
              </a:rPr>
              <a:t>of the verb. </a:t>
            </a:r>
            <a:endParaRPr/>
          </a:p>
          <a:p>
            <a:pPr indent="-342900" lvl="0" marL="34290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i="1" lang="en-GB"/>
              <a:t>Examples: </a:t>
            </a:r>
            <a:r>
              <a:rPr b="1" lang="en-GB"/>
              <a:t>It amuses me </a:t>
            </a:r>
            <a:r>
              <a:rPr lang="en-GB"/>
              <a:t>– </a:t>
            </a:r>
            <a:r>
              <a:rPr lang="en-GB">
                <a:solidFill>
                  <a:srgbClr val="4F6128"/>
                </a:solidFill>
              </a:rPr>
              <a:t>present tense, </a:t>
            </a:r>
            <a:r>
              <a:rPr lang="en-GB"/>
              <a:t>active voice.  </a:t>
            </a:r>
            <a:endParaRPr/>
          </a:p>
          <a:p>
            <a:pPr indent="-342900" lvl="0" marL="342900" rtl="0" algn="l">
              <a:spcBef>
                <a:spcPts val="640"/>
              </a:spcBef>
              <a:spcAft>
                <a:spcPts val="0"/>
              </a:spcAft>
              <a:buClr>
                <a:srgbClr val="7030A0"/>
              </a:buClr>
              <a:buSzPts val="3200"/>
              <a:buChar char="•"/>
            </a:pPr>
            <a:r>
              <a:rPr b="1" lang="en-GB">
                <a:solidFill>
                  <a:srgbClr val="7030A0"/>
                </a:solidFill>
              </a:rPr>
              <a:t>I am amused </a:t>
            </a:r>
            <a:r>
              <a:rPr lang="en-GB"/>
              <a:t>– </a:t>
            </a:r>
            <a:r>
              <a:rPr lang="en-GB">
                <a:solidFill>
                  <a:srgbClr val="4F6128"/>
                </a:solidFill>
              </a:rPr>
              <a:t>present tense, </a:t>
            </a:r>
            <a:r>
              <a:rPr lang="en-GB">
                <a:solidFill>
                  <a:srgbClr val="7030A0"/>
                </a:solidFill>
              </a:rPr>
              <a:t>passive voice. </a:t>
            </a:r>
            <a:endParaRPr/>
          </a:p>
          <a:p>
            <a:pPr indent="-342900" lvl="0" marL="342900" rtl="0" algn="l">
              <a:spcBef>
                <a:spcPts val="640"/>
              </a:spcBef>
              <a:spcAft>
                <a:spcPts val="0"/>
              </a:spcAft>
              <a:buClr>
                <a:srgbClr val="7030A0"/>
              </a:buClr>
              <a:buSzPts val="3200"/>
              <a:buChar char="•"/>
            </a:pPr>
            <a:r>
              <a:rPr b="1" lang="en-GB">
                <a:solidFill>
                  <a:srgbClr val="7030A0"/>
                </a:solidFill>
              </a:rPr>
              <a:t>I was amused </a:t>
            </a:r>
            <a:r>
              <a:rPr lang="en-GB"/>
              <a:t>– past tense, </a:t>
            </a:r>
            <a:r>
              <a:rPr lang="en-GB">
                <a:solidFill>
                  <a:srgbClr val="7030A0"/>
                </a:solidFill>
              </a:rPr>
              <a:t>passive voice. </a:t>
            </a:r>
            <a:endParaRPr>
              <a:solidFill>
                <a:srgbClr val="7030A0"/>
              </a:solidFill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>
                                            <p:txEl>
                                              <p:pRg end="4" st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0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p23"/>
          <p:cNvSpPr txBox="1"/>
          <p:nvPr>
            <p:ph type="title"/>
          </p:nvPr>
        </p:nvSpPr>
        <p:spPr>
          <a:xfrm>
            <a:off x="251520" y="116632"/>
            <a:ext cx="8640960" cy="165618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GB"/>
              <a:t>Identify the tense and voice of the verbs in these sentences: </a:t>
            </a:r>
            <a:endParaRPr/>
          </a:p>
        </p:txBody>
      </p:sp>
      <p:sp>
        <p:nvSpPr>
          <p:cNvPr id="162" name="Google Shape;162;p23"/>
          <p:cNvSpPr txBox="1"/>
          <p:nvPr>
            <p:ph idx="1" type="body"/>
          </p:nvPr>
        </p:nvSpPr>
        <p:spPr>
          <a:xfrm>
            <a:off x="457200" y="2132856"/>
            <a:ext cx="8229600" cy="417646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3600"/>
              <a:buNone/>
            </a:pPr>
            <a:r>
              <a:rPr b="1" lang="en-GB" sz="3600">
                <a:solidFill>
                  <a:srgbClr val="002060"/>
                </a:solidFill>
              </a:rPr>
              <a:t>I missed the bus yesterday. </a:t>
            </a:r>
            <a:endParaRPr/>
          </a:p>
          <a:p>
            <a:pPr indent="0" lvl="0" marL="0" rtl="0" algn="l">
              <a:spcBef>
                <a:spcPts val="72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</a:pPr>
            <a:r>
              <a:rPr b="1" lang="en-GB" sz="3600"/>
              <a:t>John will be asked to leave.  </a:t>
            </a:r>
            <a:endParaRPr/>
          </a:p>
          <a:p>
            <a:pPr indent="0" lvl="0" marL="0" rtl="0" algn="l">
              <a:spcBef>
                <a:spcPts val="720"/>
              </a:spcBef>
              <a:spcAft>
                <a:spcPts val="0"/>
              </a:spcAft>
              <a:buClr>
                <a:srgbClr val="632423"/>
              </a:buClr>
              <a:buSzPts val="3600"/>
              <a:buNone/>
            </a:pPr>
            <a:r>
              <a:rPr b="1" lang="en-GB" sz="3600">
                <a:solidFill>
                  <a:srgbClr val="632423"/>
                </a:solidFill>
              </a:rPr>
              <a:t>My hamster eats too much. </a:t>
            </a:r>
            <a:endParaRPr/>
          </a:p>
          <a:p>
            <a:pPr indent="0" lvl="0" marL="0" rtl="0" algn="l">
              <a:spcBef>
                <a:spcPts val="720"/>
              </a:spcBef>
              <a:spcAft>
                <a:spcPts val="0"/>
              </a:spcAft>
              <a:buClr>
                <a:srgbClr val="39471D"/>
              </a:buClr>
              <a:buSzPts val="3600"/>
              <a:buNone/>
            </a:pPr>
            <a:r>
              <a:rPr b="1" lang="en-GB" sz="3600">
                <a:solidFill>
                  <a:srgbClr val="39471D"/>
                </a:solidFill>
              </a:rPr>
              <a:t>My hamster was eaten by the cat. </a:t>
            </a:r>
            <a:endParaRPr/>
          </a:p>
          <a:p>
            <a:pPr indent="0" lvl="0" marL="0" rtl="0" algn="l">
              <a:spcBef>
                <a:spcPts val="720"/>
              </a:spcBef>
              <a:spcAft>
                <a:spcPts val="0"/>
              </a:spcAft>
              <a:buClr>
                <a:srgbClr val="002060"/>
              </a:buClr>
              <a:buSzPts val="3600"/>
              <a:buNone/>
            </a:pPr>
            <a:r>
              <a:rPr b="1" lang="en-GB" sz="3600">
                <a:solidFill>
                  <a:srgbClr val="002060"/>
                </a:solidFill>
              </a:rPr>
              <a:t>My ears were assailed by a howling noise.  </a:t>
            </a:r>
            <a:endParaRPr/>
          </a:p>
          <a:p>
            <a:pPr indent="0" lvl="0" marL="0" rtl="0" algn="l">
              <a:spcBef>
                <a:spcPts val="72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</a:pPr>
            <a:r>
              <a:rPr b="1" lang="en-GB" sz="3600"/>
              <a:t>The dog was howling. </a:t>
            </a:r>
            <a:endParaRPr b="1" sz="3600"/>
          </a:p>
          <a:p>
            <a:pPr indent="0" lvl="0" marL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6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Google Shape;167;p24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GB"/>
              <a:t>Style tips: (1) Don’t overdo it! </a:t>
            </a:r>
            <a:endParaRPr/>
          </a:p>
        </p:txBody>
      </p:sp>
      <p:sp>
        <p:nvSpPr>
          <p:cNvPr id="168" name="Google Shape;168;p24"/>
          <p:cNvSpPr txBox="1"/>
          <p:nvPr>
            <p:ph idx="1" type="body"/>
          </p:nvPr>
        </p:nvSpPr>
        <p:spPr>
          <a:xfrm>
            <a:off x="395536" y="1556792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lnSpcReduction="1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lang="en-GB"/>
              <a:t>What is this writer trying to say? </a:t>
            </a:r>
            <a:endParaRPr/>
          </a:p>
          <a:p>
            <a:pPr indent="0" lvl="0" marL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rPr lang="en-GB" sz="2000">
                <a:latin typeface="Times New Roman"/>
                <a:ea typeface="Times New Roman"/>
                <a:cs typeface="Times New Roman"/>
                <a:sym typeface="Times New Roman"/>
              </a:rPr>
              <a:t>  </a:t>
            </a:r>
            <a:endParaRPr sz="20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lang="en-GB">
                <a:latin typeface="Times New Roman"/>
                <a:ea typeface="Times New Roman"/>
                <a:cs typeface="Times New Roman"/>
                <a:sym typeface="Times New Roman"/>
              </a:rPr>
              <a:t>It is noted that your vehicle has been reported to have been parked improperly and you have consequently been issued with a penalty of £40 which must be paid in full within 30 days.  </a:t>
            </a:r>
            <a:endParaRPr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69" name="Google Shape;169;p24"/>
          <p:cNvSpPr txBox="1"/>
          <p:nvPr>
            <p:ph idx="2" type="body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lnSpcReduction="1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lang="en-GB"/>
              <a:t>In plain English, this writer is saying four things: </a:t>
            </a:r>
            <a:endParaRPr/>
          </a:p>
          <a:p>
            <a:pPr indent="0" lvl="0" marL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lang="en-GB"/>
              <a:t>1.  You parked in the 	wrong place. </a:t>
            </a:r>
            <a:endParaRPr/>
          </a:p>
          <a:p>
            <a:pPr indent="0" lvl="0" marL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lang="en-GB"/>
              <a:t>2.  We are fining you £40.</a:t>
            </a:r>
            <a:endParaRPr/>
          </a:p>
          <a:p>
            <a:pPr indent="0" lvl="0" marL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lang="en-GB"/>
              <a:t>3.  Please pay within 30 	days.</a:t>
            </a:r>
            <a:endParaRPr/>
          </a:p>
          <a:p>
            <a:pPr indent="0" lvl="0" marL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lang="en-GB"/>
              <a:t>4.   I am a pompous 	bureaucrat.  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>
                                            <p:txEl>
                                              <p:pRg end="4" st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3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Google Shape;174;p25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GB"/>
              <a:t>Style tips: (2) Use “be”, not “get” </a:t>
            </a:r>
            <a:endParaRPr/>
          </a:p>
        </p:txBody>
      </p:sp>
      <p:sp>
        <p:nvSpPr>
          <p:cNvPr id="175" name="Google Shape;175;p25"/>
          <p:cNvSpPr txBox="1"/>
          <p:nvPr>
            <p:ph idx="1" type="body"/>
          </p:nvPr>
        </p:nvSpPr>
        <p:spPr>
          <a:xfrm>
            <a:off x="457200" y="1412776"/>
            <a:ext cx="3826768" cy="504056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lang="en-GB"/>
              <a:t>In </a:t>
            </a:r>
            <a:r>
              <a:rPr b="1" lang="en-GB"/>
              <a:t>spoken </a:t>
            </a:r>
            <a:endParaRPr b="1"/>
          </a:p>
          <a:p>
            <a:pPr indent="0" lvl="0" marL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lang="en-GB"/>
              <a:t>English, you </a:t>
            </a:r>
            <a:endParaRPr/>
          </a:p>
          <a:p>
            <a:pPr indent="0" lvl="0" marL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lang="en-GB"/>
              <a:t>can hear </a:t>
            </a:r>
            <a:endParaRPr/>
          </a:p>
          <a:p>
            <a:pPr indent="0" lvl="0" marL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lang="en-GB"/>
              <a:t>people</a:t>
            </a:r>
            <a:endParaRPr/>
          </a:p>
          <a:p>
            <a:pPr indent="0" lvl="0" marL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lang="en-GB"/>
              <a:t>saying </a:t>
            </a:r>
            <a:endParaRPr/>
          </a:p>
          <a:p>
            <a:pPr indent="0" lvl="0" marL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lang="en-GB"/>
              <a:t>things like: </a:t>
            </a:r>
            <a:endParaRPr/>
          </a:p>
          <a:p>
            <a:pPr indent="0" lvl="0" marL="0" rtl="0" algn="l">
              <a:spcBef>
                <a:spcPts val="560"/>
              </a:spcBef>
              <a:spcAft>
                <a:spcPts val="0"/>
              </a:spcAft>
              <a:buClr>
                <a:srgbClr val="669900"/>
              </a:buClr>
              <a:buSzPts val="2800"/>
              <a:buNone/>
            </a:pPr>
            <a:r>
              <a:rPr b="1" i="1" lang="en-GB">
                <a:solidFill>
                  <a:srgbClr val="669900"/>
                </a:solidFill>
              </a:rPr>
              <a:t>“We got nicked,” </a:t>
            </a:r>
            <a:r>
              <a:rPr lang="en-GB"/>
              <a:t>or </a:t>
            </a:r>
            <a:r>
              <a:rPr b="1" i="1" lang="en-GB">
                <a:solidFill>
                  <a:srgbClr val="669900"/>
                </a:solidFill>
              </a:rPr>
              <a:t>“That’s how these things get done.” </a:t>
            </a:r>
            <a:endParaRPr/>
          </a:p>
        </p:txBody>
      </p:sp>
      <p:sp>
        <p:nvSpPr>
          <p:cNvPr id="176" name="Google Shape;176;p25"/>
          <p:cNvSpPr txBox="1"/>
          <p:nvPr>
            <p:ph idx="2" type="body"/>
          </p:nvPr>
        </p:nvSpPr>
        <p:spPr>
          <a:xfrm>
            <a:off x="4648200" y="1412776"/>
            <a:ext cx="4038600" cy="518457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lang="en-GB"/>
              <a:t>That’s OK in informal speech – but </a:t>
            </a:r>
            <a:r>
              <a:rPr b="1" lang="en-GB"/>
              <a:t>don’t use it in your writing, </a:t>
            </a:r>
            <a:r>
              <a:rPr lang="en-GB"/>
              <a:t>except in dialogue. </a:t>
            </a:r>
            <a:endParaRPr/>
          </a:p>
          <a:p>
            <a:pPr indent="0" lvl="0" marL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lang="en-GB"/>
              <a:t>In </a:t>
            </a:r>
            <a:r>
              <a:rPr b="1" lang="en-GB">
                <a:solidFill>
                  <a:srgbClr val="C00000"/>
                </a:solidFill>
              </a:rPr>
              <a:t>standard written English</a:t>
            </a:r>
            <a:r>
              <a:rPr lang="en-GB"/>
              <a:t>, we use the auxiliary verb (helping verb) </a:t>
            </a:r>
            <a:r>
              <a:rPr b="1" lang="en-GB" sz="3200">
                <a:solidFill>
                  <a:srgbClr val="7030A0"/>
                </a:solidFill>
              </a:rPr>
              <a:t>“to be” </a:t>
            </a:r>
            <a:r>
              <a:rPr lang="en-GB"/>
              <a:t>to form the passive voice. </a:t>
            </a:r>
            <a:endParaRPr/>
          </a:p>
          <a:p>
            <a:pPr indent="0" lvl="0" marL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b="1" lang="en-GB"/>
              <a:t>Not </a:t>
            </a:r>
            <a:r>
              <a:rPr lang="en-GB"/>
              <a:t>“to get”. </a:t>
            </a:r>
            <a:endParaRPr/>
          </a:p>
        </p:txBody>
      </p:sp>
      <p:pic>
        <p:nvPicPr>
          <p:cNvPr id="177" name="Google Shape;177;p2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555776" y="1628800"/>
            <a:ext cx="1489429" cy="176869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>
                                            <p:txEl>
                                              <p:pRg end="4" st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>
                                            <p:txEl>
                                              <p:pRg end="5" st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>
                                            <p:txEl>
                                              <p:pRg end="6" st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Google Shape;182;p26"/>
          <p:cNvSpPr txBox="1"/>
          <p:nvPr>
            <p:ph type="title"/>
          </p:nvPr>
        </p:nvSpPr>
        <p:spPr>
          <a:xfrm>
            <a:off x="457200" y="274638"/>
            <a:ext cx="8229600" cy="229026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GB"/>
              <a:t>Rewrite these sentences, using the correct form of the passive voice for </a:t>
            </a:r>
            <a:r>
              <a:rPr b="1" lang="en-GB">
                <a:solidFill>
                  <a:srgbClr val="C00000"/>
                </a:solidFill>
              </a:rPr>
              <a:t>standard written English</a:t>
            </a:r>
            <a:r>
              <a:rPr lang="en-GB"/>
              <a:t>: </a:t>
            </a:r>
            <a:endParaRPr/>
          </a:p>
        </p:txBody>
      </p:sp>
      <p:sp>
        <p:nvSpPr>
          <p:cNvPr id="183" name="Google Shape;183;p26"/>
          <p:cNvSpPr txBox="1"/>
          <p:nvPr>
            <p:ph idx="1" type="body"/>
          </p:nvPr>
        </p:nvSpPr>
        <p:spPr>
          <a:xfrm>
            <a:off x="457200" y="2780928"/>
            <a:ext cx="8229600" cy="334523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342900" lvl="0" marL="3429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GB"/>
              <a:t>I got stung by a wasp. </a:t>
            </a:r>
            <a:endParaRPr/>
          </a:p>
          <a:p>
            <a:pPr indent="-342900" lvl="0" marL="34290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GB"/>
              <a:t>Plants get pollinated by insects. </a:t>
            </a:r>
            <a:endParaRPr/>
          </a:p>
          <a:p>
            <a:pPr indent="-342900" lvl="0" marL="34290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GB"/>
              <a:t>Proteins get broken down by enzymes in our guts. </a:t>
            </a:r>
            <a:endParaRPr/>
          </a:p>
          <a:p>
            <a:pPr indent="-342900" lvl="0" marL="34290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GB"/>
              <a:t>Trespassers will get prosecuted. </a:t>
            </a:r>
            <a:endParaRPr/>
          </a:p>
          <a:p>
            <a:pPr indent="-139700" lvl="0" marL="34290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