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3"/>
  </p:notesMasterIdLst>
  <p:sldIdLst>
    <p:sldId id="296" r:id="rId11"/>
    <p:sldId id="297" r:id="rId12"/>
    <p:sldId id="298" r:id="rId13"/>
    <p:sldId id="317" r:id="rId14"/>
    <p:sldId id="299" r:id="rId15"/>
    <p:sldId id="306" r:id="rId16"/>
    <p:sldId id="318" r:id="rId17"/>
    <p:sldId id="319" r:id="rId18"/>
    <p:sldId id="315" r:id="rId19"/>
    <p:sldId id="304" r:id="rId20"/>
    <p:sldId id="320" r:id="rId21"/>
    <p:sldId id="308" r:id="rId2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35" userDrawn="1">
          <p15:clr>
            <a:srgbClr val="A4A3A4"/>
          </p15:clr>
        </p15:guide>
        <p15:guide id="2" pos="2857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0" autoAdjust="0"/>
    <p:restoredTop sz="94694"/>
  </p:normalViewPr>
  <p:slideViewPr>
    <p:cSldViewPr snapToGrid="0" snapToObjects="1">
      <p:cViewPr varScale="1">
        <p:scale>
          <a:sx n="63" d="100"/>
          <a:sy n="63" d="100"/>
        </p:scale>
        <p:origin x="2528" y="184"/>
      </p:cViewPr>
      <p:guideLst>
        <p:guide orient="horz" pos="3135"/>
        <p:guide pos="285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10/01/2021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1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13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microsoft.com/office/2007/relationships/hdphoto" Target="../media/hdphoto1.wdp"/><Relationship Id="rId5" Type="http://schemas.openxmlformats.org/officeDocument/2006/relationships/image" Target="../media/image14.png"/><Relationship Id="rId4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4" Type="http://schemas.openxmlformats.org/officeDocument/2006/relationships/image" Target="../media/image13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648" y="2529484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is this?  seventeen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Ten ones is equal to one _____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comes next?  17, 18 ,19, 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many straws?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349" y="4597100"/>
            <a:ext cx="832117" cy="10386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458" y="4274012"/>
            <a:ext cx="1161083" cy="14369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88983" y="2163012"/>
            <a:ext cx="2357305" cy="1037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1) What number is this?  seventeen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2) Ten ones is equal to one _____ 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3) What comes next?  17, 18 ,19, 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4) How many straws?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349" y="4597100"/>
            <a:ext cx="832117" cy="103865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1458" y="4274012"/>
            <a:ext cx="1161083" cy="143691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288983" y="2163012"/>
            <a:ext cx="2357305" cy="1037022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779757" y="348378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152541" y="1593939"/>
            <a:ext cx="124276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ten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728724" y="3317924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15281" y="4477647"/>
            <a:ext cx="661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64246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907539" y="2524378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46708" y="254983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136644" y="254983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92660" y="254983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93630" y="253710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71323" y="2537108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28309" y="2524378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07539" y="4976346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46708" y="500180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136644" y="500180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2660" y="500180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93630" y="498907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871323" y="498907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28309" y="497634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035559" y="3538330"/>
            <a:ext cx="322505" cy="37028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137729" y="3152896"/>
            <a:ext cx="635000" cy="179070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459808" y="4032683"/>
            <a:ext cx="322505" cy="370284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035559" y="4032683"/>
            <a:ext cx="322505" cy="370284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459808" y="4450563"/>
            <a:ext cx="322505" cy="37028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035559" y="4450563"/>
            <a:ext cx="322505" cy="37028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37308" y="118001"/>
            <a:ext cx="1322147" cy="2993744"/>
          </a:xfrm>
          <a:prstGeom prst="rect">
            <a:avLst/>
          </a:prstGeom>
        </p:spPr>
      </p:pic>
      <p:sp>
        <p:nvSpPr>
          <p:cNvPr id="37" name="Oval 36"/>
          <p:cNvSpPr/>
          <p:nvPr/>
        </p:nvSpPr>
        <p:spPr>
          <a:xfrm>
            <a:off x="862515" y="1126844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1421771" y="1126844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862515" y="166902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1421770" y="166902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1990016" y="166902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1979404" y="114189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2538659" y="114189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3106905" y="1141897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2528047" y="166586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087302" y="166586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1407" y="120273"/>
            <a:ext cx="1322147" cy="2993744"/>
          </a:xfrm>
          <a:prstGeom prst="rect">
            <a:avLst/>
          </a:prstGeom>
        </p:spPr>
      </p:pic>
      <p:sp>
        <p:nvSpPr>
          <p:cNvPr id="57" name="Oval 56"/>
          <p:cNvSpPr/>
          <p:nvPr/>
        </p:nvSpPr>
        <p:spPr>
          <a:xfrm>
            <a:off x="4656049" y="113710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8" name="Oval 57"/>
          <p:cNvSpPr/>
          <p:nvPr/>
        </p:nvSpPr>
        <p:spPr>
          <a:xfrm>
            <a:off x="5216075" y="1125893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930650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3" grpId="0" animBg="1"/>
      <p:bldP spid="14" grpId="0"/>
      <p:bldP spid="15" grpId="0"/>
      <p:bldP spid="16" grpId="0" animBg="1"/>
      <p:bldP spid="17" grpId="0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/>
      <p:bldP spid="57" grpId="0" animBg="1"/>
      <p:bldP spid="5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907539" y="3015699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46708" y="304115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136644" y="304115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92660" y="304115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93630" y="302842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71323" y="3028429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28309" y="301569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07539" y="5467667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46708" y="5493125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136644" y="5493125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2660" y="549312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93630" y="548039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871323" y="548039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28309" y="546766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19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773757" y="4022863"/>
            <a:ext cx="318321" cy="36548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1137729" y="3644217"/>
            <a:ext cx="635000" cy="179070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768981" y="4451721"/>
            <a:ext cx="318321" cy="365480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773757" y="4935096"/>
            <a:ext cx="318321" cy="365480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37308" y="609322"/>
            <a:ext cx="1322147" cy="2993744"/>
          </a:xfrm>
          <a:prstGeom prst="rect">
            <a:avLst/>
          </a:prstGeom>
        </p:spPr>
      </p:pic>
      <p:sp>
        <p:nvSpPr>
          <p:cNvPr id="37" name="Oval 36"/>
          <p:cNvSpPr/>
          <p:nvPr/>
        </p:nvSpPr>
        <p:spPr>
          <a:xfrm>
            <a:off x="862515" y="16181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1421771" y="16181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862515" y="216034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1421770" y="216034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1990016" y="216034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1979404" y="163321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2538659" y="163321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3106905" y="163321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2528047" y="215718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3087302" y="215718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1407" y="611594"/>
            <a:ext cx="1322147" cy="2993744"/>
          </a:xfrm>
          <a:prstGeom prst="rect">
            <a:avLst/>
          </a:prstGeom>
        </p:spPr>
      </p:pic>
      <p:sp>
        <p:nvSpPr>
          <p:cNvPr id="48" name="Oval 47"/>
          <p:cNvSpPr/>
          <p:nvPr/>
        </p:nvSpPr>
        <p:spPr>
          <a:xfrm>
            <a:off x="4671008" y="16181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5230264" y="16181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4671008" y="216034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5230263" y="216034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5798509" y="2160341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5787897" y="163321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6347152" y="163321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6915398" y="163321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237332" y="4022863"/>
            <a:ext cx="318321" cy="365480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232556" y="4451721"/>
            <a:ext cx="318321" cy="365480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237332" y="4935096"/>
            <a:ext cx="318321" cy="365480"/>
          </a:xfrm>
          <a:prstGeom prst="rect">
            <a:avLst/>
          </a:prstGeom>
        </p:spPr>
      </p:pic>
      <p:pic>
        <p:nvPicPr>
          <p:cNvPr id="61" name="Picture 6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695254" y="4022863"/>
            <a:ext cx="318321" cy="365480"/>
          </a:xfrm>
          <a:prstGeom prst="rect">
            <a:avLst/>
          </a:prstGeom>
        </p:spPr>
      </p:pic>
      <p:pic>
        <p:nvPicPr>
          <p:cNvPr id="62" name="Picture 6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690478" y="4451721"/>
            <a:ext cx="318321" cy="365480"/>
          </a:xfrm>
          <a:prstGeom prst="rect">
            <a:avLst/>
          </a:prstGeom>
        </p:spPr>
      </p:pic>
      <p:pic>
        <p:nvPicPr>
          <p:cNvPr id="63" name="Picture 6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695254" y="4935096"/>
            <a:ext cx="318321" cy="365480"/>
          </a:xfrm>
          <a:prstGeom prst="rect">
            <a:avLst/>
          </a:prstGeom>
        </p:spPr>
      </p:pic>
      <p:pic>
        <p:nvPicPr>
          <p:cNvPr id="64" name="Picture 6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93142" y="478586"/>
            <a:ext cx="747045" cy="747045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5455661" y="62127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719419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4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0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3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 tmFilter="0, 0; .2, .5; .8, .5; 1, 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6" dur="250" autoRev="1" fill="hold"/>
                                        <p:tgtEl>
                                          <p:spTgt spid="5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9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5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6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9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2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500" tmFilter="0, 0; .2, .5; .8, .5; 1, 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5" dur="250" autoRev="1" fill="hold"/>
                                        <p:tgtEl>
                                          <p:spTgt spid="5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7" dur="500" tmFilter="0, 0; .2, .5; .8, .5; 1, 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8" dur="250" autoRev="1" fill="hold"/>
                                        <p:tgtEl>
                                          <p:spTgt spid="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500" tmFilter="0, 0; .2, .5; .8, .5; 1, 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1" dur="250" autoRev="1" fill="hold"/>
                                        <p:tgtEl>
                                          <p:spTgt spid="6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3" dur="500" tmFilter="0, 0; .2, .5; .8, .5; 1, 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4" dur="250" autoRev="1" fill="hold"/>
                                        <p:tgtEl>
                                          <p:spTgt spid="6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500" tmFilter="0, 0; .2, .5; .8, .5; 1, 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7" dur="250" autoRev="1" fill="hold"/>
                                        <p:tgtEl>
                                          <p:spTgt spid="6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9" dur="500" tmFilter="0, 0; .2, .5; .8, .5; 1, 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0" dur="250" autoRev="1" fill="hold"/>
                                        <p:tgtEl>
                                          <p:spTgt spid="6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 animBg="1"/>
      <p:bldP spid="13" grpId="0" animBg="1"/>
      <p:bldP spid="15" grpId="0"/>
      <p:bldP spid="16" grpId="0" animBg="1"/>
      <p:bldP spid="22" grpId="0"/>
      <p:bldP spid="23" grpId="0" animBg="1"/>
      <p:bldP spid="24" grpId="0" animBg="1"/>
      <p:bldP spid="25" grpId="0"/>
      <p:bldP spid="26" grpId="0"/>
      <p:bldP spid="27" grpId="0" animBg="1"/>
      <p:bldP spid="28" grpId="0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907539" y="3015699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946708" y="304115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136644" y="304115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92660" y="304115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93630" y="302842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871323" y="3028429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828309" y="3015699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07539" y="5467667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946708" y="5493125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136644" y="5493125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92660" y="549312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93630" y="5480395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871323" y="5480397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28309" y="5467667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13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137217" y="3952785"/>
            <a:ext cx="338862" cy="389064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112768" y="3721363"/>
            <a:ext cx="635000" cy="179070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137217" y="4447138"/>
            <a:ext cx="338862" cy="38906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137217" y="4865018"/>
            <a:ext cx="338862" cy="38906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31407" y="617033"/>
            <a:ext cx="1322147" cy="2993744"/>
          </a:xfrm>
          <a:prstGeom prst="rect">
            <a:avLst/>
          </a:prstGeom>
        </p:spPr>
      </p:pic>
      <p:sp>
        <p:nvSpPr>
          <p:cNvPr id="37" name="Oval 36"/>
          <p:cNvSpPr/>
          <p:nvPr/>
        </p:nvSpPr>
        <p:spPr>
          <a:xfrm>
            <a:off x="4656614" y="162587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5215870" y="1625876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4656614" y="216805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5215869" y="216805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5784115" y="216805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5773503" y="164092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6332758" y="164092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6901004" y="1640929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6322146" y="216490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6881401" y="2164900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2046" b="98075" l="3815" r="9536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942767" y="638841"/>
            <a:ext cx="1322147" cy="2993744"/>
          </a:xfrm>
          <a:prstGeom prst="rect">
            <a:avLst/>
          </a:prstGeom>
        </p:spPr>
      </p:pic>
      <p:sp>
        <p:nvSpPr>
          <p:cNvPr id="48" name="Oval 47"/>
          <p:cNvSpPr/>
          <p:nvPr/>
        </p:nvSpPr>
        <p:spPr>
          <a:xfrm>
            <a:off x="1282368" y="164541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1841624" y="1645412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1282368" y="2187588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2399257" y="16604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2958512" y="16604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3526758" y="1660465"/>
            <a:ext cx="416381" cy="416381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4" name="Picture 6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93142" y="478586"/>
            <a:ext cx="747045" cy="747045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5455661" y="621275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59068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4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7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9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0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1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3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3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4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5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6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 tmFilter="0, 0; .2, .5; .8, .5; 1, 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8" dur="250" autoRev="1" fill="hold"/>
                                        <p:tgtEl>
                                          <p:spTgt spid="4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9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5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5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5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9" dur="500" tmFilter="0, 0; .2, .5; .8, .5; 1, 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0" dur="250" autoRev="1" fill="hold"/>
                                        <p:tgtEl>
                                          <p:spTgt spid="5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1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2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5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7" grpId="0"/>
      <p:bldP spid="22" grpId="0"/>
      <p:bldP spid="22" grpId="1"/>
      <p:bldP spid="23" grpId="0" animBg="1"/>
      <p:bldP spid="23" grpId="1" animBg="1"/>
      <p:bldP spid="24" grpId="0" animBg="1"/>
      <p:bldP spid="24" grpId="1" animBg="1"/>
      <p:bldP spid="25" grpId="0"/>
      <p:bldP spid="26" grpId="0"/>
      <p:bldP spid="27" grpId="0" animBg="1"/>
      <p:bldP spid="27" grpId="1" animBg="1"/>
      <p:bldP spid="28" grpId="0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8" grpId="0" animBg="1"/>
      <p:bldP spid="49" grpId="0" animBg="1"/>
      <p:bldP spid="50" grpId="0" animBg="1"/>
      <p:bldP spid="53" grpId="0" animBg="1"/>
      <p:bldP spid="54" grpId="0" animBg="1"/>
      <p:bldP spid="5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1164174" y="791750"/>
            <a:ext cx="61714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How many?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8364801"/>
              </p:ext>
            </p:extLst>
          </p:nvPr>
        </p:nvGraphicFramePr>
        <p:xfrm>
          <a:off x="783788" y="2025000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924307" y="4604479"/>
            <a:ext cx="374303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     tens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360146" y="4604480"/>
            <a:ext cx="305487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and      ones.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815551" y="5309795"/>
            <a:ext cx="48686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There are        blocks.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060880" y="4554400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5431345" y="4567130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006832" y="455440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388331" y="4554400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4277849" y="530905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196211" y="5323273"/>
            <a:ext cx="7875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83788" y="2052020"/>
            <a:ext cx="687214" cy="78902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 rot="5400000">
            <a:off x="1915013" y="1930449"/>
            <a:ext cx="1388353" cy="391515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486446" y="2050309"/>
            <a:ext cx="687214" cy="78902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189104" y="2048598"/>
            <a:ext cx="687214" cy="78902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891762" y="2046887"/>
            <a:ext cx="687214" cy="78902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594420" y="2045176"/>
            <a:ext cx="687214" cy="78902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800519" y="2706207"/>
            <a:ext cx="687214" cy="78902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503177" y="2704496"/>
            <a:ext cx="687214" cy="78902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205835" y="2702785"/>
            <a:ext cx="687214" cy="78902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2908493" y="2701074"/>
            <a:ext cx="687214" cy="78902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3611151" y="2699363"/>
            <a:ext cx="687214" cy="789025"/>
          </a:xfrm>
          <a:prstGeom prst="rect">
            <a:avLst/>
          </a:prstGeom>
        </p:spPr>
      </p:pic>
      <p:graphicFrame>
        <p:nvGraphicFramePr>
          <p:cNvPr id="48" name="Table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1935524"/>
              </p:ext>
            </p:extLst>
          </p:nvPr>
        </p:nvGraphicFramePr>
        <p:xfrm>
          <a:off x="4478525" y="2045082"/>
          <a:ext cx="3510000" cy="1404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2000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702000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702000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702000"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/>
                    </a:p>
                  </a:txBody>
                  <a:tcPr marL="68580" marR="68580" marT="34290" marB="34290"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 marL="68580" marR="68580" marT="34290" marB="34290"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pic>
        <p:nvPicPr>
          <p:cNvPr id="49" name="Picture 4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78525" y="2072102"/>
            <a:ext cx="687214" cy="789025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 rot="5400000">
            <a:off x="5609750" y="1950531"/>
            <a:ext cx="1388353" cy="3915157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181183" y="2070391"/>
            <a:ext cx="687214" cy="789025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883841" y="2068680"/>
            <a:ext cx="687214" cy="78902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586499" y="2066969"/>
            <a:ext cx="687214" cy="789025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289157" y="2065258"/>
            <a:ext cx="687214" cy="789025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495256" y="2726289"/>
            <a:ext cx="687214" cy="789025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197914" y="2724578"/>
            <a:ext cx="687214" cy="789025"/>
          </a:xfrm>
          <a:prstGeom prst="rect">
            <a:avLst/>
          </a:prstGeom>
        </p:spPr>
      </p:pic>
      <p:pic>
        <p:nvPicPr>
          <p:cNvPr id="57" name="Picture 5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5900572" y="2722867"/>
            <a:ext cx="687214" cy="789025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6603230" y="2721156"/>
            <a:ext cx="687214" cy="789025"/>
          </a:xfrm>
          <a:prstGeom prst="rect">
            <a:avLst/>
          </a:prstGeom>
        </p:spPr>
      </p:pic>
      <p:pic>
        <p:nvPicPr>
          <p:cNvPr id="59" name="Picture 5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7305888" y="2719445"/>
            <a:ext cx="687214" cy="78902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9090444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1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1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1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000"/>
                            </p:stCondLst>
                            <p:childTnLst>
                              <p:par>
                                <p:cTn id="1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24" grpId="0" animBg="1"/>
      <p:bldP spid="25" grpId="0" animBg="1"/>
      <p:bldP spid="26" grpId="0"/>
      <p:bldP spid="27" grpId="0"/>
      <p:bldP spid="28" grpId="0" animBg="1"/>
      <p:bldP spid="2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/>
          <p:cNvSpPr/>
          <p:nvPr/>
        </p:nvSpPr>
        <p:spPr>
          <a:xfrm>
            <a:off x="1120385" y="4697154"/>
            <a:ext cx="1667398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1017887" y="4672836"/>
            <a:ext cx="1913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sixteen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003749" y="1145956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1042918" y="117141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3232854" y="117141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988870" y="117141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189840" y="115868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6967533" y="115868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924519" y="114595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15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479355" y="2262253"/>
            <a:ext cx="42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 ones 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  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1104172" y="227498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294108" y="227498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050124" y="227498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251094" y="226225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  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5570557" y="228771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527543" y="227498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19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541711" y="3416734"/>
            <a:ext cx="4740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        </a:t>
            </a:r>
            <a:r>
              <a:rPr lang="en-GB" sz="3200" dirty="0">
                <a:latin typeface="Comic Sans MS" panose="030F0702030302020204" pitchFamily="66" charset="0"/>
              </a:rPr>
              <a:t>ten and       ones     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2264234" y="341673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4454170" y="341673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210186" y="341673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411156" y="340400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3  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1124577" y="342946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1081563" y="341673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13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778770" y="4671696"/>
            <a:ext cx="4740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        </a:t>
            </a:r>
            <a:r>
              <a:rPr lang="en-GB" sz="3200" dirty="0">
                <a:latin typeface="Comic Sans MS" panose="030F0702030302020204" pitchFamily="66" charset="0"/>
              </a:rPr>
              <a:t>ten and       ones     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3501293" y="467169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5691229" y="467169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447245" y="467169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648215" y="465896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6 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/>
      <p:bldP spid="32" grpId="0"/>
      <p:bldP spid="33" grpId="0" animBg="1"/>
      <p:bldP spid="34" grpId="0" animBg="1"/>
      <p:bldP spid="35" grpId="0"/>
      <p:bldP spid="36" grpId="0"/>
      <p:bldP spid="37" grpId="0" animBg="1"/>
      <p:bldP spid="38" grpId="0"/>
      <p:bldP spid="39" grpId="0"/>
      <p:bldP spid="40" grpId="0" animBg="1"/>
      <p:bldP spid="41" grpId="0" animBg="1"/>
      <p:bldP spid="42" grpId="0"/>
      <p:bldP spid="43" grpId="0"/>
      <p:bldP spid="44" grpId="0" animBg="1"/>
      <p:bldP spid="45" grpId="0"/>
      <p:bldP spid="46" grpId="0"/>
      <p:bldP spid="47" grpId="0" animBg="1"/>
      <p:bldP spid="48" grpId="0" animBg="1"/>
      <p:bldP spid="49" grpId="0"/>
      <p:bldP spid="50" grpId="0"/>
      <p:bldP spid="51" grpId="0" animBg="1"/>
      <p:bldP spid="52" grpId="0"/>
      <p:bldP spid="53" grpId="0"/>
      <p:bldP spid="54" grpId="0" animBg="1"/>
      <p:bldP spid="55" grpId="0" animBg="1"/>
      <p:bldP spid="56" grpId="0"/>
      <p:bldP spid="5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/>
          <p:cNvSpPr/>
          <p:nvPr/>
        </p:nvSpPr>
        <p:spPr>
          <a:xfrm>
            <a:off x="1069506" y="3469862"/>
            <a:ext cx="1769896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87618" y="3430630"/>
            <a:ext cx="1913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eighteen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1003749" y="1145956"/>
            <a:ext cx="64856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ten and      ones is equal to </a:t>
            </a:r>
          </a:p>
        </p:txBody>
      </p:sp>
      <p:sp>
        <p:nvSpPr>
          <p:cNvPr id="33" name="Rounded Rectangle 32"/>
          <p:cNvSpPr/>
          <p:nvPr/>
        </p:nvSpPr>
        <p:spPr>
          <a:xfrm>
            <a:off x="1042918" y="117141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3232854" y="117141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988870" y="117141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3189840" y="115868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6967533" y="1158686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6924519" y="1145956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11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1382754" y="2262253"/>
            <a:ext cx="4280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 tens and       ones </a:t>
            </a:r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</a:t>
            </a:r>
            <a:r>
              <a:rPr lang="en-GB" sz="3200" dirty="0">
                <a:latin typeface="Comic Sans MS" panose="030F0702030302020204" pitchFamily="66" charset="0"/>
              </a:rPr>
              <a:t>   </a:t>
            </a:r>
          </a:p>
        </p:txBody>
      </p:sp>
      <p:sp>
        <p:nvSpPr>
          <p:cNvPr id="40" name="Rounded Rectangle 39"/>
          <p:cNvSpPr/>
          <p:nvPr/>
        </p:nvSpPr>
        <p:spPr>
          <a:xfrm>
            <a:off x="1063228" y="227498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1" name="Rounded Rectangle 40"/>
          <p:cNvSpPr/>
          <p:nvPr/>
        </p:nvSpPr>
        <p:spPr>
          <a:xfrm>
            <a:off x="3477108" y="227498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1009180" y="227498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3434094" y="2262251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0  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5529613" y="2287711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5438613" y="2274981"/>
            <a:ext cx="75501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20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642960" y="4509654"/>
            <a:ext cx="4740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        </a:t>
            </a:r>
            <a:r>
              <a:rPr lang="en-GB" sz="3200" dirty="0">
                <a:latin typeface="Comic Sans MS" panose="030F0702030302020204" pitchFamily="66" charset="0"/>
              </a:rPr>
              <a:t>tens and       ones     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2230312" y="450965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8" name="Rounded Rectangle 47"/>
          <p:cNvSpPr/>
          <p:nvPr/>
        </p:nvSpPr>
        <p:spPr>
          <a:xfrm>
            <a:off x="4658787" y="450965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2176264" y="450965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0</a:t>
            </a:r>
          </a:p>
        </p:txBody>
      </p:sp>
      <p:sp>
        <p:nvSpPr>
          <p:cNvPr id="50" name="TextBox 49"/>
          <p:cNvSpPr txBox="1"/>
          <p:nvPr/>
        </p:nvSpPr>
        <p:spPr>
          <a:xfrm>
            <a:off x="4615773" y="449692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9  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1090655" y="452238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52" name="TextBox 51"/>
          <p:cNvSpPr txBox="1"/>
          <p:nvPr/>
        </p:nvSpPr>
        <p:spPr>
          <a:xfrm>
            <a:off x="991799" y="4537827"/>
            <a:ext cx="7881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9</a:t>
            </a:r>
          </a:p>
        </p:txBody>
      </p:sp>
      <p:sp>
        <p:nvSpPr>
          <p:cNvPr id="53" name="TextBox 52"/>
          <p:cNvSpPr txBox="1"/>
          <p:nvPr/>
        </p:nvSpPr>
        <p:spPr>
          <a:xfrm>
            <a:off x="2748501" y="3444404"/>
            <a:ext cx="4740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ambria Math" panose="02040503050406030204" pitchFamily="18" charset="0"/>
                <a:ea typeface="Cambria Math" panose="02040503050406030204" pitchFamily="18" charset="0"/>
              </a:rPr>
              <a:t>=         </a:t>
            </a:r>
            <a:r>
              <a:rPr lang="en-GB" sz="3200" dirty="0">
                <a:latin typeface="Comic Sans MS" panose="030F0702030302020204" pitchFamily="66" charset="0"/>
              </a:rPr>
              <a:t>ten and       ones     </a:t>
            </a:r>
          </a:p>
        </p:txBody>
      </p:sp>
      <p:sp>
        <p:nvSpPr>
          <p:cNvPr id="54" name="Rounded Rectangle 53"/>
          <p:cNvSpPr/>
          <p:nvPr/>
        </p:nvSpPr>
        <p:spPr>
          <a:xfrm>
            <a:off x="3471024" y="344440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55" name="Rounded Rectangle 54"/>
          <p:cNvSpPr/>
          <p:nvPr/>
        </p:nvSpPr>
        <p:spPr>
          <a:xfrm>
            <a:off x="5660960" y="3444404"/>
            <a:ext cx="583073" cy="559317"/>
          </a:xfrm>
          <a:prstGeom prst="roundRect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3416976" y="344440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1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617946" y="3431674"/>
            <a:ext cx="6610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1"/>
                </a:solidFill>
                <a:latin typeface="Comic Sans MS" panose="030F0702030302020204" pitchFamily="66" charset="0"/>
              </a:rPr>
              <a:t>8  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32034" y="350857"/>
            <a:ext cx="747045" cy="747045"/>
          </a:xfrm>
          <a:prstGeom prst="rect">
            <a:avLst/>
          </a:prstGeom>
        </p:spPr>
      </p:pic>
      <p:sp>
        <p:nvSpPr>
          <p:cNvPr id="58" name="TextBox 57"/>
          <p:cNvSpPr txBox="1"/>
          <p:nvPr/>
        </p:nvSpPr>
        <p:spPr>
          <a:xfrm>
            <a:off x="5494553" y="49354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48801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29" grpId="0"/>
      <p:bldP spid="32" grpId="0"/>
      <p:bldP spid="33" grpId="0" animBg="1"/>
      <p:bldP spid="34" grpId="0" animBg="1"/>
      <p:bldP spid="35" grpId="0"/>
      <p:bldP spid="36" grpId="0"/>
      <p:bldP spid="37" grpId="0" animBg="1"/>
      <p:bldP spid="38" grpId="0"/>
      <p:bldP spid="39" grpId="0"/>
      <p:bldP spid="40" grpId="0" animBg="1"/>
      <p:bldP spid="41" grpId="0" animBg="1"/>
      <p:bldP spid="42" grpId="0"/>
      <p:bldP spid="43" grpId="0"/>
      <p:bldP spid="44" grpId="0" animBg="1"/>
      <p:bldP spid="45" grpId="0"/>
      <p:bldP spid="46" grpId="0"/>
      <p:bldP spid="47" grpId="0" animBg="1"/>
      <p:bldP spid="48" grpId="0" animBg="1"/>
      <p:bldP spid="49" grpId="0"/>
      <p:bldP spid="50" grpId="0"/>
      <p:bldP spid="51" grpId="0" animBg="1"/>
      <p:bldP spid="52" grpId="0"/>
      <p:bldP spid="53" grpId="0"/>
      <p:bldP spid="54" grpId="0" animBg="1"/>
      <p:bldP spid="55" grpId="0" animBg="1"/>
      <p:bldP spid="56" grpId="0"/>
      <p:bldP spid="5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4 and 5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192377929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2|11.5|10.4|1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7|5.6|5.3|3.1|9.3|2.8|3.2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7|13.7|3|7.9|10.4|14.7|5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28.2|1.4|2.7|3|7.8|10.4|1.4|3|2|6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7|8.8|8.5|7|2.8|5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13|3.4|10.9|3.4|11.5|2.2|2.4|14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1.8|1.8|1|29.5|23.1|16.5|20.4|2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www.w3.org/XML/1998/namespace"/>
    <ds:schemaRef ds:uri="522d4c35-b548-4432-90ae-af4376e1c4b4"/>
    <ds:schemaRef ds:uri="http://schemas.microsoft.com/office/2006/metadata/properties"/>
    <ds:schemaRef ds:uri="http://purl.org/dc/elements/1.1/"/>
  </ds:schemaRefs>
</ds:datastoreItem>
</file>

<file path=customXml/itemProps3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3237</TotalTime>
  <Words>272</Words>
  <Application>Microsoft Macintosh PowerPoint</Application>
  <PresentationFormat>On-screen Show (4:3)</PresentationFormat>
  <Paragraphs>138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12</vt:i4>
      </vt:variant>
    </vt:vector>
  </HeadingPairs>
  <TitlesOfParts>
    <vt:vector size="24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4 and 5 on the worksheet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heathercastleman@aol.com</cp:lastModifiedBy>
  <cp:revision>230</cp:revision>
  <dcterms:created xsi:type="dcterms:W3CDTF">2019-07-05T11:02:13Z</dcterms:created>
  <dcterms:modified xsi:type="dcterms:W3CDTF">2021-01-10T21:04:02Z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